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12" r:id="rId4"/>
    <p:sldId id="303" r:id="rId5"/>
    <p:sldId id="264" r:id="rId6"/>
    <p:sldId id="25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4" r:id="rId30"/>
    <p:sldId id="293" r:id="rId31"/>
    <p:sldId id="295" r:id="rId32"/>
    <p:sldId id="296" r:id="rId33"/>
    <p:sldId id="297" r:id="rId34"/>
    <p:sldId id="298" r:id="rId35"/>
    <p:sldId id="300" r:id="rId36"/>
    <p:sldId id="301" r:id="rId37"/>
    <p:sldId id="302" r:id="rId38"/>
    <p:sldId id="31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</p:sldIdLst>
  <p:sldSz cx="12192000" cy="6858000"/>
  <p:notesSz cx="6858000" cy="9144000"/>
  <p:embeddedFontLs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8xjdFcT2aAdJoHKPxUGT4qCf5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311D5A-0476-4F8B-9276-88FB524C2147}">
  <a:tblStyle styleId="{6F311D5A-0476-4F8B-9276-88FB524C21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font" Target="fonts/font2.fntdata" /><Relationship Id="rId55" Type="http://schemas.openxmlformats.org/officeDocument/2006/relationships/font" Target="fonts/font7.fntdata" /><Relationship Id="rId63" Type="http://schemas.openxmlformats.org/officeDocument/2006/relationships/theme" Target="theme/theme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font" Target="fonts/font6.fntdata" /><Relationship Id="rId62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font" Target="fonts/font5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font" Target="fonts/font1.fntdata" /><Relationship Id="rId61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font" Target="fonts/font4.fntdata" /><Relationship Id="rId60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notesMaster" Target="notesMasters/notesMaster1.xml" /><Relationship Id="rId56" Type="http://schemas.openxmlformats.org/officeDocument/2006/relationships/font" Target="fonts/font8.fntdata" /><Relationship Id="rId64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font" Target="fonts/font3.fntdata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.shaikhybekova\AppData\Local\Microsoft\Windows\INetCache\Content.Outlook\39HF909E\&#1051;&#1080;&#1089;&#1090;%20Microsoft%20Excel.xlsx" TargetMode="Externa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28835867430817E-2"/>
          <c:y val="4.4104435557200589E-2"/>
          <c:w val="0.83299077465435678"/>
          <c:h val="0.4584829148094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Лист1!$F$42</c:f>
              <c:strCache>
                <c:ptCount val="1"/>
                <c:pt idx="0">
                  <c:v>Дефицит ГОБМП, KZ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Лист1!$G$41:$K$41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Лист1!$G$42:$K$42</c:f>
              <c:numCache>
                <c:formatCode>0</c:formatCode>
                <c:ptCount val="5"/>
                <c:pt idx="0">
                  <c:v>248.2</c:v>
                </c:pt>
                <c:pt idx="1">
                  <c:v>260.2</c:v>
                </c:pt>
                <c:pt idx="2">
                  <c:v>279.39999999999992</c:v>
                </c:pt>
                <c:pt idx="3">
                  <c:v>317.39999999999992</c:v>
                </c:pt>
                <c:pt idx="4">
                  <c:v>362.5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6-4E82-974F-6E47F12B67D7}"/>
            </c:ext>
          </c:extLst>
        </c:ser>
        <c:ser>
          <c:idx val="1"/>
          <c:order val="1"/>
          <c:tx>
            <c:strRef>
              <c:f>Лист1!$F$43</c:f>
              <c:strCache>
                <c:ptCount val="1"/>
                <c:pt idx="0">
                  <c:v>Платежи домохозяйств из "кармана"</c:v>
                </c:pt>
              </c:strCache>
            </c:strRef>
          </c:tx>
          <c:spPr>
            <a:solidFill>
              <a:srgbClr val="FCCBA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Лист1!$G$41:$K$41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Лист1!$G$43:$K$43</c:f>
              <c:numCache>
                <c:formatCode>0</c:formatCode>
                <c:ptCount val="5"/>
                <c:pt idx="0">
                  <c:v>237.6</c:v>
                </c:pt>
                <c:pt idx="1">
                  <c:v>268.3</c:v>
                </c:pt>
                <c:pt idx="2">
                  <c:v>373.9</c:v>
                </c:pt>
                <c:pt idx="3">
                  <c:v>542.20000000000005</c:v>
                </c:pt>
                <c:pt idx="4">
                  <c:v>677.6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6-4E82-974F-6E47F12B67D7}"/>
            </c:ext>
          </c:extLst>
        </c:ser>
        <c:ser>
          <c:idx val="2"/>
          <c:order val="2"/>
          <c:tx>
            <c:strRef>
              <c:f>Лист1!$F$44</c:f>
              <c:strCache>
                <c:ptCount val="1"/>
                <c:pt idx="0">
                  <c:v>ГОБМП на душу населения, KZ</c:v>
                </c:pt>
              </c:strCache>
            </c:strRef>
          </c:tx>
          <c:spPr>
            <a:solidFill>
              <a:srgbClr val="B9CDE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0070C0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Лист1!$G$41:$K$41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Лист1!$G$44:$K$44</c:f>
              <c:numCache>
                <c:formatCode>0</c:formatCode>
                <c:ptCount val="5"/>
                <c:pt idx="0">
                  <c:v>608.1</c:v>
                </c:pt>
                <c:pt idx="1">
                  <c:v>679.7</c:v>
                </c:pt>
                <c:pt idx="2">
                  <c:v>729.3</c:v>
                </c:pt>
                <c:pt idx="3">
                  <c:v>887.7</c:v>
                </c:pt>
                <c:pt idx="4">
                  <c:v>940.1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96-4E82-974F-6E47F12B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7"/>
        <c:axId val="72097792"/>
        <c:axId val="72099328"/>
      </c:barChart>
      <c:lineChart>
        <c:grouping val="standard"/>
        <c:varyColors val="0"/>
        <c:ser>
          <c:idx val="3"/>
          <c:order val="3"/>
          <c:tx>
            <c:strRef>
              <c:f>Лист1!$F$45</c:f>
              <c:strCache>
                <c:ptCount val="1"/>
                <c:pt idx="0">
                  <c:v>ГОБМП на душу населения, USD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00000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Лист1!$G$41:$K$41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Лист1!$G$45:$K$45</c:f>
              <c:numCache>
                <c:formatCode>0</c:formatCode>
                <c:ptCount val="5"/>
                <c:pt idx="0">
                  <c:v>233.74206706580893</c:v>
                </c:pt>
                <c:pt idx="1">
                  <c:v>217.79001034410587</c:v>
                </c:pt>
                <c:pt idx="2">
                  <c:v>186.14345183404015</c:v>
                </c:pt>
                <c:pt idx="3">
                  <c:v>144.79134514462913</c:v>
                </c:pt>
                <c:pt idx="4">
                  <c:v>158.81999698679562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996-4E82-974F-6E47F12B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02272"/>
        <c:axId val="72100480"/>
      </c:lineChart>
      <c:catAx>
        <c:axId val="720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9328"/>
        <c:crosses val="autoZero"/>
        <c:auto val="1"/>
        <c:lblAlgn val="ctr"/>
        <c:lblOffset val="100"/>
        <c:noMultiLvlLbl val="0"/>
      </c:catAx>
      <c:valAx>
        <c:axId val="72099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7792"/>
        <c:crosses val="autoZero"/>
        <c:crossBetween val="between"/>
      </c:valAx>
      <c:valAx>
        <c:axId val="7210048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02272"/>
        <c:crosses val="max"/>
        <c:crossBetween val="between"/>
      </c:valAx>
      <c:catAx>
        <c:axId val="7210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100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7504045127158E-2"/>
          <c:y val="0.61571754502754517"/>
          <c:w val="0.93439117539252969"/>
          <c:h val="0.19485430076781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openxmlformats.org/officeDocument/2006/relationships/image" Target="../media/image16.png" /><Relationship Id="rId2" Type="http://schemas.openxmlformats.org/officeDocument/2006/relationships/image" Target="../media/image6.png" /><Relationship Id="rId1" Type="http://schemas.openxmlformats.org/officeDocument/2006/relationships/image" Target="../media/image5.png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Relationship Id="rId14" Type="http://schemas.openxmlformats.org/officeDocument/2006/relationships/image" Target="../media/image18.png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0.20008</cdr:x>
      <cdr:y>0.14552</cdr:y>
    </cdr:from>
    <cdr:to>
      <cdr:x>0.25699</cdr:x>
      <cdr:y>0.21647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81C6E291-F220-4335-83E2-4E4500AA9015}"/>
            </a:ext>
          </a:extLst>
        </cdr:cNvPr>
        <cdr:cNvSpPr/>
      </cdr:nvSpPr>
      <cdr:spPr>
        <a:xfrm xmlns:a="http://schemas.openxmlformats.org/drawingml/2006/main">
          <a:off x="1099901" y="461091"/>
          <a:ext cx="312876" cy="224778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style>
        <a:lnRef xmlns:a="http://schemas.openxmlformats.org/drawingml/2006/main" idx="0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3">
          <a:schemeClr val="accent1">
            <a:hueOff val="0"/>
            <a:satOff val="0"/>
            <a:lumOff val="0"/>
            <a:alphaOff val="0"/>
          </a:schemeClr>
        </a:fillRef>
        <a:effectRef xmlns:a="http://schemas.openxmlformats.org/drawingml/2006/main" idx="2">
          <a:schemeClr val="accent1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0" tIns="0" rIns="0" bIns="0" numCol="1" spcCol="127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</a:rPr>
            <a:t>35</a:t>
          </a:r>
          <a:endParaRPr lang="x-none" sz="1400" b="1" kern="1200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574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6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39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47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51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Медицинская помощь для граждан СНГ. Проблема ратификации.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84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03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Тренерам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самостоятельно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изучить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перечень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льготных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категорий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Требуется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сделать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параллельные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презентаций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РЦЭЗ и ФСМС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53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615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532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03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975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364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950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290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41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331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786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802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064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72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48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661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Привести примеры по группам заболеваний</a:t>
            </a:r>
            <a:endParaRPr/>
          </a:p>
        </p:txBody>
      </p:sp>
      <p:sp>
        <p:nvSpPr>
          <p:cNvPr id="787" name="Google Shape;7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831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753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121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Уточнение по количествам нозологий город/село. Необходимо уточнять, что сельские жители будут получать помощь в городе</a:t>
            </a:r>
            <a:endParaRPr/>
          </a:p>
        </p:txBody>
      </p:sp>
      <p:sp>
        <p:nvSpPr>
          <p:cNvPr id="823" name="Google Shape;8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03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215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70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540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986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73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3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26;p2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250" y="746125"/>
            <a:ext cx="662622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527;p25:note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Google Shape;528;p25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B4E81A-CE89-42C0-8652-468156DD2180}" type="slidenum">
              <a:rPr lang="ru-RU" altLang="en-US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54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0482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687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026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327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85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3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3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34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8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3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 /><Relationship Id="rId13" Type="http://schemas.openxmlformats.org/officeDocument/2006/relationships/image" Target="../media/image9.png" /><Relationship Id="rId18" Type="http://schemas.openxmlformats.org/officeDocument/2006/relationships/oleObject" Target="../embeddings/oleObject8.bin" /><Relationship Id="rId26" Type="http://schemas.openxmlformats.org/officeDocument/2006/relationships/oleObject" Target="../embeddings/oleObject12.bin" /><Relationship Id="rId3" Type="http://schemas.openxmlformats.org/officeDocument/2006/relationships/notesSlide" Target="../notesSlides/notesSlide15.xml" /><Relationship Id="rId21" Type="http://schemas.openxmlformats.org/officeDocument/2006/relationships/image" Target="../media/image13.png" /><Relationship Id="rId7" Type="http://schemas.openxmlformats.org/officeDocument/2006/relationships/image" Target="../media/image6.png" /><Relationship Id="rId12" Type="http://schemas.openxmlformats.org/officeDocument/2006/relationships/oleObject" Target="../embeddings/oleObject5.bin" /><Relationship Id="rId17" Type="http://schemas.openxmlformats.org/officeDocument/2006/relationships/image" Target="../media/image11.png" /><Relationship Id="rId25" Type="http://schemas.openxmlformats.org/officeDocument/2006/relationships/image" Target="../media/image15.png" /><Relationship Id="rId2" Type="http://schemas.openxmlformats.org/officeDocument/2006/relationships/slideLayout" Target="../slideLayouts/slideLayout3.xml" /><Relationship Id="rId16" Type="http://schemas.openxmlformats.org/officeDocument/2006/relationships/oleObject" Target="../embeddings/oleObject7.bin" /><Relationship Id="rId20" Type="http://schemas.openxmlformats.org/officeDocument/2006/relationships/oleObject" Target="../embeddings/oleObject9.bin" /><Relationship Id="rId29" Type="http://schemas.openxmlformats.org/officeDocument/2006/relationships/image" Target="../media/image17.png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11" Type="http://schemas.openxmlformats.org/officeDocument/2006/relationships/image" Target="../media/image8.png" /><Relationship Id="rId24" Type="http://schemas.openxmlformats.org/officeDocument/2006/relationships/oleObject" Target="../embeddings/oleObject11.bin" /><Relationship Id="rId32" Type="http://schemas.openxmlformats.org/officeDocument/2006/relationships/image" Target="../media/image2.png" /><Relationship Id="rId5" Type="http://schemas.openxmlformats.org/officeDocument/2006/relationships/image" Target="../media/image5.png" /><Relationship Id="rId15" Type="http://schemas.openxmlformats.org/officeDocument/2006/relationships/image" Target="../media/image10.png" /><Relationship Id="rId23" Type="http://schemas.openxmlformats.org/officeDocument/2006/relationships/image" Target="../media/image14.png" /><Relationship Id="rId28" Type="http://schemas.openxmlformats.org/officeDocument/2006/relationships/oleObject" Target="../embeddings/oleObject13.bin" /><Relationship Id="rId10" Type="http://schemas.openxmlformats.org/officeDocument/2006/relationships/oleObject" Target="../embeddings/oleObject4.bin" /><Relationship Id="rId19" Type="http://schemas.openxmlformats.org/officeDocument/2006/relationships/image" Target="../media/image12.png" /><Relationship Id="rId31" Type="http://schemas.openxmlformats.org/officeDocument/2006/relationships/image" Target="../media/image18.png" /><Relationship Id="rId4" Type="http://schemas.openxmlformats.org/officeDocument/2006/relationships/oleObject" Target="../embeddings/oleObject1.bin" /><Relationship Id="rId9" Type="http://schemas.openxmlformats.org/officeDocument/2006/relationships/image" Target="../media/image7.png" /><Relationship Id="rId14" Type="http://schemas.openxmlformats.org/officeDocument/2006/relationships/oleObject" Target="../embeddings/oleObject6.bin" /><Relationship Id="rId22" Type="http://schemas.openxmlformats.org/officeDocument/2006/relationships/oleObject" Target="../embeddings/oleObject10.bin" /><Relationship Id="rId27" Type="http://schemas.openxmlformats.org/officeDocument/2006/relationships/image" Target="../media/image16.png" /><Relationship Id="rId30" Type="http://schemas.openxmlformats.org/officeDocument/2006/relationships/oleObject" Target="../embeddings/oleObject14.bin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3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.png" /><Relationship Id="rId4" Type="http://schemas.openxmlformats.org/officeDocument/2006/relationships/image" Target="../media/image20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3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.png" /><Relationship Id="rId4" Type="http://schemas.openxmlformats.org/officeDocument/2006/relationships/image" Target="../media/image26.pn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 Narrow"/>
              <a:buNone/>
            </a:pPr>
            <a:r>
              <a:rPr lang="en-US" sz="4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Организация медицинской помощи в условиях ОСМС</a:t>
            </a:r>
            <a:endParaRPr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68" y="5407071"/>
            <a:ext cx="2160240" cy="56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"/>
          <p:cNvSpPr txBox="1">
            <a:spLocks noGrp="1"/>
          </p:cNvSpPr>
          <p:nvPr>
            <p:ph type="title"/>
          </p:nvPr>
        </p:nvSpPr>
        <p:spPr>
          <a:xfrm>
            <a:off x="839787" y="103187"/>
            <a:ext cx="10515600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жизни человек постоянно контактирует с системой здравоохранения</a:t>
            </a:r>
            <a:endParaRPr/>
          </a:p>
        </p:txBody>
      </p:sp>
      <p:sp>
        <p:nvSpPr>
          <p:cNvPr id="436" name="Google Shape;436;p16"/>
          <p:cNvSpPr txBox="1">
            <a:spLocks noGrp="1"/>
          </p:cNvSpPr>
          <p:nvPr>
            <p:ph type="body" idx="1"/>
          </p:nvPr>
        </p:nvSpPr>
        <p:spPr>
          <a:xfrm>
            <a:off x="839787" y="1276350"/>
            <a:ext cx="5157787" cy="38735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ВОПРОСЫ</a:t>
            </a:r>
            <a:endParaRPr/>
          </a:p>
        </p:txBody>
      </p:sp>
      <p:sp>
        <p:nvSpPr>
          <p:cNvPr id="437" name="Google Shape;437;p16"/>
          <p:cNvSpPr txBox="1">
            <a:spLocks noGrp="1"/>
          </p:cNvSpPr>
          <p:nvPr>
            <p:ph type="body" idx="1"/>
          </p:nvPr>
        </p:nvSpPr>
        <p:spPr>
          <a:xfrm>
            <a:off x="6172200" y="1276350"/>
            <a:ext cx="5183187" cy="387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ОТВЕТЫ</a:t>
            </a:r>
            <a:endParaRPr/>
          </a:p>
        </p:txBody>
      </p:sp>
      <p:sp>
        <p:nvSpPr>
          <p:cNvPr id="438" name="Google Shape;438;p1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  <p:sp>
        <p:nvSpPr>
          <p:cNvPr id="439" name="Google Shape;439;p16"/>
          <p:cNvSpPr txBox="1"/>
          <p:nvPr/>
        </p:nvSpPr>
        <p:spPr>
          <a:xfrm>
            <a:off x="839787" y="1738312"/>
            <a:ext cx="5157787" cy="134937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Кто может войти в систему?</a:t>
            </a:r>
            <a:endParaRPr/>
          </a:p>
        </p:txBody>
      </p:sp>
      <p:sp>
        <p:nvSpPr>
          <p:cNvPr id="440" name="Google Shape;440;p16"/>
          <p:cNvSpPr txBox="1"/>
          <p:nvPr/>
        </p:nvSpPr>
        <p:spPr>
          <a:xfrm>
            <a:off x="6172200" y="1738312"/>
            <a:ext cx="5157787" cy="1349375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Категории пациентов: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Граждане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Иностранцы и лица без гражданства, имеющие ВНЖ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Иностранцы и лица без гражданства, не имеющие ВНЖ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Граждане иностранных государств, имеющих 2-х или многосторонние договоры с Казахстаном</a:t>
            </a:r>
            <a:endParaRPr/>
          </a:p>
        </p:txBody>
      </p:sp>
      <p:sp>
        <p:nvSpPr>
          <p:cNvPr id="441" name="Google Shape;441;p16"/>
          <p:cNvSpPr txBox="1"/>
          <p:nvPr/>
        </p:nvSpPr>
        <p:spPr>
          <a:xfrm>
            <a:off x="839787" y="3162300"/>
            <a:ext cx="5157787" cy="11557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Нужно ли платить за вход и сколько стоит входной билет?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Плата за разовый вход?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Абонемент (проездной билет)?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Клубная карта?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Дополнительные привилегии?</a:t>
            </a:r>
            <a:endParaRPr/>
          </a:p>
        </p:txBody>
      </p:sp>
      <p:sp>
        <p:nvSpPr>
          <p:cNvPr id="442" name="Google Shape;442;p16"/>
          <p:cNvSpPr txBox="1"/>
          <p:nvPr/>
        </p:nvSpPr>
        <p:spPr>
          <a:xfrm>
            <a:off x="6172200" y="3162300"/>
            <a:ext cx="5157787" cy="1155700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Деньги для оплаты медицинских услуг: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услуги из кармана граждан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Налоги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Отчисления и взносы на ОСМС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Добровольное медицинское страхование</a:t>
            </a:r>
            <a:endParaRPr/>
          </a:p>
        </p:txBody>
      </p:sp>
      <p:sp>
        <p:nvSpPr>
          <p:cNvPr id="443" name="Google Shape;443;p16"/>
          <p:cNvSpPr txBox="1"/>
          <p:nvPr/>
        </p:nvSpPr>
        <p:spPr>
          <a:xfrm>
            <a:off x="839787" y="4394200"/>
            <a:ext cx="5157787" cy="157797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Какую помощь могут получить люди за уплаченные деньги, если это - 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услуги?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Налоги?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Взносы и отчисления на ОСМС?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Страховая премия ДМС?</a:t>
            </a:r>
            <a:endParaRPr/>
          </a:p>
        </p:txBody>
      </p:sp>
      <p:sp>
        <p:nvSpPr>
          <p:cNvPr id="444" name="Google Shape;444;p16"/>
          <p:cNvSpPr txBox="1"/>
          <p:nvPr/>
        </p:nvSpPr>
        <p:spPr>
          <a:xfrm>
            <a:off x="6172200" y="4394200"/>
            <a:ext cx="5157787" cy="1577975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Виды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пакеты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перечни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медицинских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Любые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медицинские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услуги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Гарантированный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объем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бесплатной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ОСМС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Программы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добровольного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страхования</a:t>
            </a:r>
            <a:endParaRPr lang="ru-RU" sz="12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 sz="1200" dirty="0">
                <a:solidFill>
                  <a:schemeClr val="dk1"/>
                </a:solidFill>
                <a:latin typeface="Arial Narrow"/>
                <a:sym typeface="Arial Narrow"/>
              </a:rPr>
              <a:t>Медицинские услуги в организациях других ведомств (спорт, образование, соцзащита, военные, специальные и правоохранительные органы и др.)</a:t>
            </a:r>
            <a:endParaRPr dirty="0"/>
          </a:p>
        </p:txBody>
      </p:sp>
      <p:pic>
        <p:nvPicPr>
          <p:cNvPr id="1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"/>
          <p:cNvSpPr txBox="1">
            <a:spLocks noGrp="1"/>
          </p:cNvSpPr>
          <p:nvPr>
            <p:ph type="title"/>
          </p:nvPr>
        </p:nvSpPr>
        <p:spPr>
          <a:xfrm>
            <a:off x="839787" y="187595"/>
            <a:ext cx="10515600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течение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жизни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человек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постоянно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контактирует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с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системой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здравоохранения</a:t>
            </a:r>
            <a:endParaRPr dirty="0"/>
          </a:p>
        </p:txBody>
      </p:sp>
      <p:sp>
        <p:nvSpPr>
          <p:cNvPr id="450" name="Google Shape;450;p17"/>
          <p:cNvSpPr txBox="1">
            <a:spLocks noGrp="1"/>
          </p:cNvSpPr>
          <p:nvPr>
            <p:ph type="body" idx="1"/>
          </p:nvPr>
        </p:nvSpPr>
        <p:spPr>
          <a:xfrm>
            <a:off x="839787" y="1276350"/>
            <a:ext cx="5157787" cy="38735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ВОПРОСЫ</a:t>
            </a:r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body" idx="1"/>
          </p:nvPr>
        </p:nvSpPr>
        <p:spPr>
          <a:xfrm>
            <a:off x="6172200" y="1276350"/>
            <a:ext cx="5183187" cy="387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ОТВЕТЫ</a:t>
            </a:r>
            <a:endParaRPr/>
          </a:p>
        </p:txBody>
      </p:sp>
      <p:sp>
        <p:nvSpPr>
          <p:cNvPr id="452" name="Google Shape;452;p1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  <p:sp>
        <p:nvSpPr>
          <p:cNvPr id="453" name="Google Shape;453;p17"/>
          <p:cNvSpPr txBox="1"/>
          <p:nvPr/>
        </p:nvSpPr>
        <p:spPr>
          <a:xfrm>
            <a:off x="839787" y="1738312"/>
            <a:ext cx="5157787" cy="134937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Кто решает, какие именно медицинские услуги должны предоставляться за наши деньги, если это - ?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услуги?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Налоги?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Взносы и отчисления на ОСМС?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Страховая премия ДМС?</a:t>
            </a:r>
            <a:endParaRPr/>
          </a:p>
        </p:txBody>
      </p:sp>
      <p:sp>
        <p:nvSpPr>
          <p:cNvPr id="454" name="Google Shape;454;p17"/>
          <p:cNvSpPr txBox="1"/>
          <p:nvPr/>
        </p:nvSpPr>
        <p:spPr>
          <a:xfrm>
            <a:off x="6172200" y="1738312"/>
            <a:ext cx="5157787" cy="1349375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Виды</a:t>
            </a:r>
            <a:r>
              <a:rPr lang="en-US" sz="1600" b="0" i="0" u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пакеты</a:t>
            </a:r>
            <a:r>
              <a:rPr lang="en-US" sz="1600" b="0" i="0" u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перечни</a:t>
            </a:r>
            <a:r>
              <a:rPr lang="en-US" sz="1600" b="0" i="0" u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медицинских</a:t>
            </a:r>
            <a:r>
              <a:rPr lang="en-US" sz="1600" b="0" i="0" u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</a:t>
            </a:r>
            <a:r>
              <a:rPr lang="en-US" sz="1600" b="0" i="0" u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организация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любые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услуги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он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может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оказывать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Правительство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(ГОБМП,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Правительство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(ОСМС,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Страховая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компания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(ДМС,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lang="ru-RU" sz="12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ru-RU" sz="1200" dirty="0">
                <a:latin typeface="Arial Narrow"/>
                <a:sym typeface="Arial Narrow"/>
              </a:rPr>
              <a:t>Правительство и уполномоченные органы (услуги других ведомств)</a:t>
            </a:r>
            <a:endParaRPr dirty="0"/>
          </a:p>
        </p:txBody>
      </p:sp>
      <p:sp>
        <p:nvSpPr>
          <p:cNvPr id="455" name="Google Shape;455;p17"/>
          <p:cNvSpPr txBox="1"/>
          <p:nvPr/>
        </p:nvSpPr>
        <p:spPr>
          <a:xfrm>
            <a:off x="839787" y="3162300"/>
            <a:ext cx="5157787" cy="130175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Кто устанавливает цены (тарифы) на медицинские услуги, которые нужно заплатить медицинской организации?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медицинские услуги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Гарантированный объем бесплатной медицинской помощи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 медицинской помощи в системе ОСМС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Программы добровольного медицинского страхования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6172200" y="3162300"/>
            <a:ext cx="5157787" cy="1301750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Деньги для оплаты медицинских услуг: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медицинские услуги – сама медицинская организация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 – МЗ РК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ОСМС – МЗ РК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ДМС – медицинская организация / страховая компания 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839787" y="4548187"/>
            <a:ext cx="5157787" cy="134778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Сколько денег собирается (расходуется) на медицинскую помощь в стране?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услуги?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Налоги?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Взносы и отчисления на ОСМС?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Страховая премия ДМС?</a:t>
            </a:r>
            <a:endParaRPr/>
          </a:p>
        </p:txBody>
      </p:sp>
      <p:sp>
        <p:nvSpPr>
          <p:cNvPr id="458" name="Google Shape;458;p17"/>
          <p:cNvSpPr txBox="1"/>
          <p:nvPr/>
        </p:nvSpPr>
        <p:spPr>
          <a:xfrm>
            <a:off x="6172200" y="4548187"/>
            <a:ext cx="5157787" cy="1347787"/>
          </a:xfrm>
          <a:prstGeom prst="rect">
            <a:avLst/>
          </a:prstGeom>
          <a:noFill/>
          <a:ln w="381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Виды, пакеты, перечни медицинских услуг: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Платные услуги 626,9 млрд. (36%)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 1 024 млрд.(58%)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ОСМС (-)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ДМС (1,4%) 22 млрд.</a:t>
            </a:r>
            <a:endParaRPr/>
          </a:p>
        </p:txBody>
      </p:sp>
      <p:pic>
        <p:nvPicPr>
          <p:cNvPr id="1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Narrow"/>
              <a:buNone/>
            </a:pP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Кто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может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войти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систему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b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(ГОБМП и ОСМС)</a:t>
            </a:r>
            <a:endParaRPr dirty="0"/>
          </a:p>
        </p:txBody>
      </p:sp>
      <p:sp>
        <p:nvSpPr>
          <p:cNvPr id="465" name="Google Shape;465;p1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title"/>
          </p:nvPr>
        </p:nvSpPr>
        <p:spPr>
          <a:xfrm>
            <a:off x="666750" y="185737"/>
            <a:ext cx="10515600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 различных категорий пациентов к ГОБМП (1)</a:t>
            </a:r>
            <a:endParaRPr/>
          </a:p>
        </p:txBody>
      </p:sp>
      <p:pic>
        <p:nvPicPr>
          <p:cNvPr id="471" name="Google Shape;47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462" y="1249362"/>
            <a:ext cx="4589462" cy="4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  <p:sp>
        <p:nvSpPr>
          <p:cNvPr id="473" name="Google Shape;473;p19"/>
          <p:cNvSpPr txBox="1"/>
          <p:nvPr/>
        </p:nvSpPr>
        <p:spPr>
          <a:xfrm>
            <a:off x="5818187" y="4332287"/>
            <a:ext cx="2408237" cy="117633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 наравне с гражданами Казахстана</a:t>
            </a:r>
            <a:endParaRPr/>
          </a:p>
        </p:txBody>
      </p:sp>
      <p:sp>
        <p:nvSpPr>
          <p:cNvPr id="474" name="Google Shape;474;p19"/>
          <p:cNvSpPr txBox="1"/>
          <p:nvPr/>
        </p:nvSpPr>
        <p:spPr>
          <a:xfrm>
            <a:off x="5818187" y="2851150"/>
            <a:ext cx="2408237" cy="1306513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 при острых заболеваниях, представляющих опасность для окружающих</a:t>
            </a:r>
            <a:endParaRPr/>
          </a:p>
        </p:txBody>
      </p:sp>
      <p:sp>
        <p:nvSpPr>
          <p:cNvPr id="475" name="Google Shape;475;p19"/>
          <p:cNvSpPr txBox="1"/>
          <p:nvPr/>
        </p:nvSpPr>
        <p:spPr>
          <a:xfrm>
            <a:off x="5818187" y="1371600"/>
            <a:ext cx="2408237" cy="117633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Профилактические, диагностические и лечебные медицинские услуги, по перечню МЗ</a:t>
            </a:r>
            <a:endParaRPr/>
          </a:p>
        </p:txBody>
      </p:sp>
      <p:sp>
        <p:nvSpPr>
          <p:cNvPr id="476" name="Google Shape;476;p19"/>
          <p:cNvSpPr/>
          <p:nvPr/>
        </p:nvSpPr>
        <p:spPr>
          <a:xfrm>
            <a:off x="4975225" y="1714500"/>
            <a:ext cx="498475" cy="488950"/>
          </a:xfrm>
          <a:custGeom>
            <a:avLst/>
            <a:gdLst/>
            <a:ahLst/>
            <a:cxnLst/>
            <a:rect l="l" t="t" r="r" b="b"/>
            <a:pathLst>
              <a:path w="498475" h="488950" extrusionOk="0">
                <a:moveTo>
                  <a:pt x="66073" y="100724"/>
                </a:moveTo>
                <a:lnTo>
                  <a:pt x="432402" y="100724"/>
                </a:lnTo>
                <a:lnTo>
                  <a:pt x="432402" y="215725"/>
                </a:lnTo>
                <a:lnTo>
                  <a:pt x="66073" y="215725"/>
                </a:lnTo>
                <a:lnTo>
                  <a:pt x="66073" y="100724"/>
                </a:lnTo>
                <a:close/>
                <a:moveTo>
                  <a:pt x="66073" y="273225"/>
                </a:moveTo>
                <a:lnTo>
                  <a:pt x="432402" y="273225"/>
                </a:lnTo>
                <a:lnTo>
                  <a:pt x="432402" y="388226"/>
                </a:lnTo>
                <a:lnTo>
                  <a:pt x="66073" y="388226"/>
                </a:lnTo>
                <a:lnTo>
                  <a:pt x="66073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4975225" y="3195637"/>
            <a:ext cx="498475" cy="488950"/>
          </a:xfrm>
          <a:custGeom>
            <a:avLst/>
            <a:gdLst/>
            <a:ahLst/>
            <a:cxnLst/>
            <a:rect l="l" t="t" r="r" b="b"/>
            <a:pathLst>
              <a:path w="498475" h="488950" extrusionOk="0">
                <a:moveTo>
                  <a:pt x="66073" y="100724"/>
                </a:moveTo>
                <a:lnTo>
                  <a:pt x="432402" y="100724"/>
                </a:lnTo>
                <a:lnTo>
                  <a:pt x="432402" y="215725"/>
                </a:lnTo>
                <a:lnTo>
                  <a:pt x="66073" y="215725"/>
                </a:lnTo>
                <a:lnTo>
                  <a:pt x="66073" y="100724"/>
                </a:lnTo>
                <a:close/>
                <a:moveTo>
                  <a:pt x="66073" y="273225"/>
                </a:moveTo>
                <a:lnTo>
                  <a:pt x="432402" y="273225"/>
                </a:lnTo>
                <a:lnTo>
                  <a:pt x="432402" y="388226"/>
                </a:lnTo>
                <a:lnTo>
                  <a:pt x="66073" y="388226"/>
                </a:lnTo>
                <a:lnTo>
                  <a:pt x="66073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4975225" y="4676775"/>
            <a:ext cx="498475" cy="488950"/>
          </a:xfrm>
          <a:custGeom>
            <a:avLst/>
            <a:gdLst/>
            <a:ahLst/>
            <a:cxnLst/>
            <a:rect l="l" t="t" r="r" b="b"/>
            <a:pathLst>
              <a:path w="498475" h="488950" extrusionOk="0">
                <a:moveTo>
                  <a:pt x="66073" y="100724"/>
                </a:moveTo>
                <a:lnTo>
                  <a:pt x="432402" y="100724"/>
                </a:lnTo>
                <a:lnTo>
                  <a:pt x="432402" y="215725"/>
                </a:lnTo>
                <a:lnTo>
                  <a:pt x="66073" y="215725"/>
                </a:lnTo>
                <a:lnTo>
                  <a:pt x="66073" y="100724"/>
                </a:lnTo>
                <a:close/>
                <a:moveTo>
                  <a:pt x="66073" y="273225"/>
                </a:moveTo>
                <a:lnTo>
                  <a:pt x="432402" y="273225"/>
                </a:lnTo>
                <a:lnTo>
                  <a:pt x="432402" y="388226"/>
                </a:lnTo>
                <a:lnTo>
                  <a:pt x="66073" y="388226"/>
                </a:lnTo>
                <a:lnTo>
                  <a:pt x="66073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9297987" y="4332287"/>
            <a:ext cx="2408237" cy="117633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ИИН (РПН):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вид на жительство иностранца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удостоверение оралмана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удостоверение лица без гражданства</a:t>
            </a:r>
            <a:endParaRPr/>
          </a:p>
        </p:txBody>
      </p:sp>
      <p:sp>
        <p:nvSpPr>
          <p:cNvPr id="480" name="Google Shape;480;p19"/>
          <p:cNvSpPr txBox="1"/>
          <p:nvPr/>
        </p:nvSpPr>
        <p:spPr>
          <a:xfrm>
            <a:off x="9297987" y="2851150"/>
            <a:ext cx="2408237" cy="1306513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национальный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паспорт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регистрационное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свидетельство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иностранцев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лиц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без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гражданства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случае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отсутствия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документов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удостоверяющих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личность</a:t>
            </a:r>
            <a:endParaRPr lang="ru-RU" sz="1200" b="0" i="0" u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 sz="1200" dirty="0">
                <a:solidFill>
                  <a:schemeClr val="dk1"/>
                </a:solidFill>
                <a:latin typeface="Arial Narrow"/>
                <a:sym typeface="Arial Narrow"/>
              </a:rPr>
              <a:t>Трудовой договор</a:t>
            </a:r>
            <a:endParaRPr dirty="0"/>
          </a:p>
        </p:txBody>
      </p:sp>
      <p:sp>
        <p:nvSpPr>
          <p:cNvPr id="481" name="Google Shape;481;p19"/>
          <p:cNvSpPr txBox="1"/>
          <p:nvPr/>
        </p:nvSpPr>
        <p:spPr>
          <a:xfrm>
            <a:off x="9297987" y="1371600"/>
            <a:ext cx="2408237" cy="117633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свидетельство лица, ищущего убежище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удостоверение беженца</a:t>
            </a:r>
            <a:endParaRPr/>
          </a:p>
        </p:txBody>
      </p:sp>
      <p:sp>
        <p:nvSpPr>
          <p:cNvPr id="482" name="Google Shape;482;p19"/>
          <p:cNvSpPr/>
          <p:nvPr/>
        </p:nvSpPr>
        <p:spPr>
          <a:xfrm>
            <a:off x="8513762" y="1714500"/>
            <a:ext cx="496887" cy="488950"/>
          </a:xfrm>
          <a:custGeom>
            <a:avLst/>
            <a:gdLst/>
            <a:ahLst/>
            <a:cxnLst/>
            <a:rect l="l" t="t" r="r" b="b"/>
            <a:pathLst>
              <a:path w="496887" h="488950" extrusionOk="0">
                <a:moveTo>
                  <a:pt x="65862" y="100724"/>
                </a:moveTo>
                <a:lnTo>
                  <a:pt x="431025" y="100724"/>
                </a:lnTo>
                <a:lnTo>
                  <a:pt x="431025" y="215725"/>
                </a:lnTo>
                <a:lnTo>
                  <a:pt x="65862" y="215725"/>
                </a:lnTo>
                <a:lnTo>
                  <a:pt x="65862" y="100724"/>
                </a:lnTo>
                <a:close/>
                <a:moveTo>
                  <a:pt x="65862" y="273225"/>
                </a:moveTo>
                <a:lnTo>
                  <a:pt x="431025" y="273225"/>
                </a:lnTo>
                <a:lnTo>
                  <a:pt x="431025" y="388226"/>
                </a:lnTo>
                <a:lnTo>
                  <a:pt x="65862" y="388226"/>
                </a:lnTo>
                <a:lnTo>
                  <a:pt x="65862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8513762" y="3195637"/>
            <a:ext cx="496887" cy="488950"/>
          </a:xfrm>
          <a:custGeom>
            <a:avLst/>
            <a:gdLst/>
            <a:ahLst/>
            <a:cxnLst/>
            <a:rect l="l" t="t" r="r" b="b"/>
            <a:pathLst>
              <a:path w="496887" h="488950" extrusionOk="0">
                <a:moveTo>
                  <a:pt x="65862" y="100724"/>
                </a:moveTo>
                <a:lnTo>
                  <a:pt x="431025" y="100724"/>
                </a:lnTo>
                <a:lnTo>
                  <a:pt x="431025" y="215725"/>
                </a:lnTo>
                <a:lnTo>
                  <a:pt x="65862" y="215725"/>
                </a:lnTo>
                <a:lnTo>
                  <a:pt x="65862" y="100724"/>
                </a:lnTo>
                <a:close/>
                <a:moveTo>
                  <a:pt x="65862" y="273225"/>
                </a:moveTo>
                <a:lnTo>
                  <a:pt x="431025" y="273225"/>
                </a:lnTo>
                <a:lnTo>
                  <a:pt x="431025" y="388226"/>
                </a:lnTo>
                <a:lnTo>
                  <a:pt x="65862" y="388226"/>
                </a:lnTo>
                <a:lnTo>
                  <a:pt x="65862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8513762" y="4676775"/>
            <a:ext cx="496887" cy="488950"/>
          </a:xfrm>
          <a:custGeom>
            <a:avLst/>
            <a:gdLst/>
            <a:ahLst/>
            <a:cxnLst/>
            <a:rect l="l" t="t" r="r" b="b"/>
            <a:pathLst>
              <a:path w="496887" h="488950" extrusionOk="0">
                <a:moveTo>
                  <a:pt x="65862" y="100724"/>
                </a:moveTo>
                <a:lnTo>
                  <a:pt x="431025" y="100724"/>
                </a:lnTo>
                <a:lnTo>
                  <a:pt x="431025" y="215725"/>
                </a:lnTo>
                <a:lnTo>
                  <a:pt x="65862" y="215725"/>
                </a:lnTo>
                <a:lnTo>
                  <a:pt x="65862" y="100724"/>
                </a:lnTo>
                <a:close/>
                <a:moveTo>
                  <a:pt x="65862" y="273225"/>
                </a:moveTo>
                <a:lnTo>
                  <a:pt x="431025" y="273225"/>
                </a:lnTo>
                <a:lnTo>
                  <a:pt x="431025" y="388226"/>
                </a:lnTo>
                <a:lnTo>
                  <a:pt x="65862" y="388226"/>
                </a:lnTo>
                <a:lnTo>
                  <a:pt x="65862" y="273225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331787" y="6229350"/>
            <a:ext cx="762635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en-US" sz="11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Закон Республики Казахстан от 12 января 2007 года N 223 «О национальных реестрах идентификационных номеров»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lang="en-US" sz="11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Закон Республики Казахстан от 4 декабря 2009 года № 216-IV «О беженцах»</a:t>
            </a:r>
            <a:endParaRPr/>
          </a:p>
        </p:txBody>
      </p:sp>
      <p:pic>
        <p:nvPicPr>
          <p:cNvPr id="18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0"/>
          <p:cNvSpPr txBox="1">
            <a:spLocks noGrp="1"/>
          </p:cNvSpPr>
          <p:nvPr>
            <p:ph type="title"/>
          </p:nvPr>
        </p:nvSpPr>
        <p:spPr>
          <a:xfrm>
            <a:off x="376237" y="187325"/>
            <a:ext cx="105156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 различных категорий пациентов к ГОБМП (2)</a:t>
            </a: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14</a:t>
            </a:fld>
            <a:endParaRPr/>
          </a:p>
        </p:txBody>
      </p:sp>
      <p:graphicFrame>
        <p:nvGraphicFramePr>
          <p:cNvPr id="492" name="Google Shape;492;p20"/>
          <p:cNvGraphicFramePr/>
          <p:nvPr>
            <p:extLst>
              <p:ext uri="{D42A27DB-BD31-4B8C-83A1-F6EECF244321}">
                <p14:modId xmlns:p14="http://schemas.microsoft.com/office/powerpoint/2010/main" val="4164460576"/>
              </p:ext>
            </p:extLst>
          </p:nvPr>
        </p:nvGraphicFramePr>
        <p:xfrm>
          <a:off x="376237" y="1022348"/>
          <a:ext cx="10515600" cy="4606926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dirty="0"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Вопрос 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Ответ 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Где в системе здравоохранения осуществляется регистрация потребителей?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Регистр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прикрепленного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населения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другие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связанные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с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ним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регистры</a:t>
                      </a:r>
                      <a:endParaRPr dirty="0"/>
                    </a:p>
                  </a:txBody>
                  <a:tcPr marL="91450" marR="91450" marT="45725" marB="45725">
                    <a:lnT w="12700" cap="flat" cmpd="sng">
                      <a:solidFill>
                        <a:srgbClr val="70AD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0AD47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Какой документ подтверждает право доступа к ГОБМП?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Удостоверение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личности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(ИИН)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7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Есть ли ограничения или перерывы в доступе к ГОБМП?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Отсутствуют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исключением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прекращения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гражданства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Казахстан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ru-RU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Кто в медицинской организации проверяет наличие права пациента на получение ГОБМП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Чаще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всего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–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средний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медицинский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работник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который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проверяет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РПН (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другую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ИС) и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идентифицирует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личность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пациента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его</a:t>
                      </a:r>
                      <a:r>
                        <a:rPr lang="en-US" sz="18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документу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0AD47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" name="Google Shape;497;p21"/>
          <p:cNvGraphicFramePr>
            <a:graphicFrameLocks noChangeAspect="1"/>
          </p:cNvGraphicFramePr>
          <p:nvPr/>
        </p:nvGraphicFramePr>
        <p:xfrm>
          <a:off x="7283450" y="2913062"/>
          <a:ext cx="10429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1231746" imgH="990476" progId="">
                  <p:embed/>
                </p:oleObj>
              </mc:Choice>
              <mc:Fallback>
                <p:oleObj r:id="rId4" imgW="1231746" imgH="990476" progId="">
                  <p:embed/>
                  <p:pic>
                    <p:nvPicPr>
                      <p:cNvPr id="497" name="Google Shape;497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913062"/>
                        <a:ext cx="104298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" name="Google Shape;498;p21"/>
          <p:cNvGraphicFramePr>
            <a:graphicFrameLocks noChangeAspect="1"/>
          </p:cNvGraphicFramePr>
          <p:nvPr/>
        </p:nvGraphicFramePr>
        <p:xfrm>
          <a:off x="8162925" y="4195762"/>
          <a:ext cx="10810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1269841" imgH="863492" progId="">
                  <p:embed/>
                </p:oleObj>
              </mc:Choice>
              <mc:Fallback>
                <p:oleObj r:id="rId6" imgW="1269841" imgH="863492" progId="">
                  <p:embed/>
                  <p:pic>
                    <p:nvPicPr>
                      <p:cNvPr id="498" name="Google Shape;498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925" y="4195762"/>
                        <a:ext cx="108108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" name="Google Shape;499;p21"/>
          <p:cNvSpPr txBox="1">
            <a:spLocks noGrp="1"/>
          </p:cNvSpPr>
          <p:nvPr>
            <p:ph type="title"/>
          </p:nvPr>
        </p:nvSpPr>
        <p:spPr>
          <a:xfrm>
            <a:off x="666750" y="230187"/>
            <a:ext cx="105156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Плата за вход в систему ОСМС. </a:t>
            </a:r>
            <a:b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Граждане Казахстана, льготные категории</a:t>
            </a:r>
            <a:endParaRPr/>
          </a:p>
        </p:txBody>
      </p:sp>
      <p:sp>
        <p:nvSpPr>
          <p:cNvPr id="500" name="Google Shape;500;p2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15</a:t>
            </a:fld>
            <a:endParaRPr/>
          </a:p>
        </p:txBody>
      </p:sp>
      <p:cxnSp>
        <p:nvCxnSpPr>
          <p:cNvPr id="501" name="Google Shape;501;p21"/>
          <p:cNvCxnSpPr/>
          <p:nvPr/>
        </p:nvCxnSpPr>
        <p:spPr>
          <a:xfrm>
            <a:off x="704850" y="1484312"/>
            <a:ext cx="10820400" cy="9525"/>
          </a:xfrm>
          <a:prstGeom prst="straightConnector1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2" name="Google Shape;502;p21"/>
          <p:cNvCxnSpPr/>
          <p:nvPr/>
        </p:nvCxnSpPr>
        <p:spPr>
          <a:xfrm>
            <a:off x="2897187" y="1131887"/>
            <a:ext cx="0" cy="5106987"/>
          </a:xfrm>
          <a:prstGeom prst="straightConnector1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3" name="Google Shape;503;p21"/>
          <p:cNvCxnSpPr/>
          <p:nvPr/>
        </p:nvCxnSpPr>
        <p:spPr>
          <a:xfrm>
            <a:off x="5049837" y="1130300"/>
            <a:ext cx="0" cy="5106987"/>
          </a:xfrm>
          <a:prstGeom prst="straightConnector1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4" name="Google Shape;504;p21"/>
          <p:cNvCxnSpPr/>
          <p:nvPr/>
        </p:nvCxnSpPr>
        <p:spPr>
          <a:xfrm>
            <a:off x="7212012" y="1119187"/>
            <a:ext cx="0" cy="5106987"/>
          </a:xfrm>
          <a:prstGeom prst="straightConnector1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5" name="Google Shape;505;p21"/>
          <p:cNvCxnSpPr/>
          <p:nvPr/>
        </p:nvCxnSpPr>
        <p:spPr>
          <a:xfrm>
            <a:off x="9375775" y="1119187"/>
            <a:ext cx="0" cy="5106987"/>
          </a:xfrm>
          <a:prstGeom prst="straightConnector1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6" name="Google Shape;506;p21"/>
          <p:cNvSpPr txBox="1"/>
          <p:nvPr/>
        </p:nvSpPr>
        <p:spPr>
          <a:xfrm>
            <a:off x="866775" y="977900"/>
            <a:ext cx="1939925" cy="434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Связанные с детьми</a:t>
            </a:r>
            <a:endParaRPr/>
          </a:p>
        </p:txBody>
      </p:sp>
      <p:sp>
        <p:nvSpPr>
          <p:cNvPr id="507" name="Google Shape;507;p21"/>
          <p:cNvSpPr txBox="1"/>
          <p:nvPr/>
        </p:nvSpPr>
        <p:spPr>
          <a:xfrm>
            <a:off x="3001962" y="985837"/>
            <a:ext cx="1939925" cy="4333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Связанные с возрастом</a:t>
            </a:r>
            <a:endParaRPr/>
          </a:p>
        </p:txBody>
      </p:sp>
      <p:sp>
        <p:nvSpPr>
          <p:cNvPr id="508" name="Google Shape;508;p21"/>
          <p:cNvSpPr txBox="1"/>
          <p:nvPr/>
        </p:nvSpPr>
        <p:spPr>
          <a:xfrm>
            <a:off x="5165725" y="985837"/>
            <a:ext cx="1939925" cy="4333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Связанные с инвалидностью</a:t>
            </a:r>
            <a:endParaRPr/>
          </a:p>
        </p:txBody>
      </p:sp>
      <p:sp>
        <p:nvSpPr>
          <p:cNvPr id="509" name="Google Shape;509;p21"/>
          <p:cNvSpPr txBox="1"/>
          <p:nvPr/>
        </p:nvSpPr>
        <p:spPr>
          <a:xfrm>
            <a:off x="7329487" y="966787"/>
            <a:ext cx="1939925" cy="434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Связанные с занятостью</a:t>
            </a:r>
            <a:endParaRPr/>
          </a:p>
        </p:txBody>
      </p:sp>
      <p:sp>
        <p:nvSpPr>
          <p:cNvPr id="510" name="Google Shape;510;p21"/>
          <p:cNvSpPr txBox="1"/>
          <p:nvPr/>
        </p:nvSpPr>
        <p:spPr>
          <a:xfrm>
            <a:off x="9485312" y="985837"/>
            <a:ext cx="1938337" cy="4333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Связанные с ограничением свободы</a:t>
            </a:r>
            <a:endParaRPr/>
          </a:p>
        </p:txBody>
      </p:sp>
      <p:sp>
        <p:nvSpPr>
          <p:cNvPr id="511" name="Google Shape;511;p21"/>
          <p:cNvSpPr txBox="1"/>
          <p:nvPr/>
        </p:nvSpPr>
        <p:spPr>
          <a:xfrm>
            <a:off x="530225" y="2397125"/>
            <a:ext cx="1195387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Неработающие беременные женщины</a:t>
            </a:r>
            <a:endParaRPr/>
          </a:p>
        </p:txBody>
      </p:sp>
      <p:graphicFrame>
        <p:nvGraphicFramePr>
          <p:cNvPr id="512" name="Google Shape;512;p21"/>
          <p:cNvGraphicFramePr>
            <a:graphicFrameLocks noChangeAspect="1"/>
          </p:cNvGraphicFramePr>
          <p:nvPr/>
        </p:nvGraphicFramePr>
        <p:xfrm>
          <a:off x="977900" y="1625600"/>
          <a:ext cx="3889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8" imgW="546032" imgH="1104762" progId="">
                  <p:embed/>
                </p:oleObj>
              </mc:Choice>
              <mc:Fallback>
                <p:oleObj r:id="rId8" imgW="546032" imgH="1104762" progId="">
                  <p:embed/>
                  <p:pic>
                    <p:nvPicPr>
                      <p:cNvPr id="512" name="Google Shape;512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625600"/>
                        <a:ext cx="388937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" name="Google Shape;513;p21"/>
          <p:cNvSpPr txBox="1"/>
          <p:nvPr/>
        </p:nvSpPr>
        <p:spPr>
          <a:xfrm>
            <a:off x="1533525" y="2393950"/>
            <a:ext cx="10668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Дети</a:t>
            </a:r>
            <a:endParaRPr/>
          </a:p>
        </p:txBody>
      </p:sp>
      <p:graphicFrame>
        <p:nvGraphicFramePr>
          <p:cNvPr id="514" name="Google Shape;514;p21"/>
          <p:cNvGraphicFramePr>
            <a:graphicFrameLocks noChangeAspect="1"/>
          </p:cNvGraphicFramePr>
          <p:nvPr/>
        </p:nvGraphicFramePr>
        <p:xfrm>
          <a:off x="1911350" y="1738312"/>
          <a:ext cx="3857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0" imgW="660317" imgH="926984" progId="">
                  <p:embed/>
                </p:oleObj>
              </mc:Choice>
              <mc:Fallback>
                <p:oleObj r:id="rId10" imgW="660317" imgH="926984" progId="">
                  <p:embed/>
                  <p:pic>
                    <p:nvPicPr>
                      <p:cNvPr id="514" name="Google Shape;514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738312"/>
                        <a:ext cx="3857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" name="Google Shape;515;p21"/>
          <p:cNvSpPr txBox="1"/>
          <p:nvPr/>
        </p:nvSpPr>
        <p:spPr>
          <a:xfrm>
            <a:off x="677862" y="4565650"/>
            <a:ext cx="187325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4.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Неработающее лицо  воспитывающее ребенка (детей) до 3-х лет</a:t>
            </a:r>
            <a:endParaRPr/>
          </a:p>
        </p:txBody>
      </p:sp>
      <p:graphicFrame>
        <p:nvGraphicFramePr>
          <p:cNvPr id="516" name="Google Shape;516;p21"/>
          <p:cNvGraphicFramePr>
            <a:graphicFrameLocks noChangeAspect="1"/>
          </p:cNvGraphicFramePr>
          <p:nvPr/>
        </p:nvGraphicFramePr>
        <p:xfrm>
          <a:off x="1516062" y="3778250"/>
          <a:ext cx="377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2" imgW="495238" imgH="1104762" progId="">
                  <p:embed/>
                </p:oleObj>
              </mc:Choice>
              <mc:Fallback>
                <p:oleObj r:id="rId12" imgW="495238" imgH="1104762" progId="">
                  <p:embed/>
                  <p:pic>
                    <p:nvPicPr>
                      <p:cNvPr id="516" name="Google Shape;516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2" y="3778250"/>
                        <a:ext cx="3778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" name="Google Shape;517;p21"/>
          <p:cNvSpPr txBox="1"/>
          <p:nvPr/>
        </p:nvSpPr>
        <p:spPr>
          <a:xfrm>
            <a:off x="650875" y="3119437"/>
            <a:ext cx="203676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Лица, находящиеся в отпусках в связи с беременностью и родами, по уходу за ребенком до 3-х лет</a:t>
            </a:r>
            <a:endParaRPr/>
          </a:p>
        </p:txBody>
      </p:sp>
      <p:sp>
        <p:nvSpPr>
          <p:cNvPr id="518" name="Google Shape;518;p21"/>
          <p:cNvSpPr txBox="1"/>
          <p:nvPr/>
        </p:nvSpPr>
        <p:spPr>
          <a:xfrm>
            <a:off x="1265237" y="5499100"/>
            <a:ext cx="1385887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5.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Многодетные матери</a:t>
            </a:r>
            <a:endParaRPr/>
          </a:p>
        </p:txBody>
      </p:sp>
      <p:graphicFrame>
        <p:nvGraphicFramePr>
          <p:cNvPr id="519" name="Google Shape;519;p21"/>
          <p:cNvGraphicFramePr>
            <a:graphicFrameLocks noChangeAspect="1"/>
          </p:cNvGraphicFramePr>
          <p:nvPr/>
        </p:nvGraphicFramePr>
        <p:xfrm>
          <a:off x="454025" y="5224462"/>
          <a:ext cx="965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4" imgW="1206349" imgH="1053968" progId="">
                  <p:embed/>
                </p:oleObj>
              </mc:Choice>
              <mc:Fallback>
                <p:oleObj r:id="rId14" imgW="1206349" imgH="1053968" progId="">
                  <p:embed/>
                  <p:pic>
                    <p:nvPicPr>
                      <p:cNvPr id="519" name="Google Shape;519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224462"/>
                        <a:ext cx="9652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" name="Google Shape;520;p21"/>
          <p:cNvSpPr txBox="1"/>
          <p:nvPr/>
        </p:nvSpPr>
        <p:spPr>
          <a:xfrm>
            <a:off x="3444875" y="2441575"/>
            <a:ext cx="106680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6.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Пенсионеры, инвалиды и участники ВОВ</a:t>
            </a:r>
            <a:endParaRPr/>
          </a:p>
        </p:txBody>
      </p:sp>
      <p:graphicFrame>
        <p:nvGraphicFramePr>
          <p:cNvPr id="521" name="Google Shape;521;p21"/>
          <p:cNvGraphicFramePr>
            <a:graphicFrameLocks noChangeAspect="1"/>
          </p:cNvGraphicFramePr>
          <p:nvPr/>
        </p:nvGraphicFramePr>
        <p:xfrm>
          <a:off x="3794125" y="1703387"/>
          <a:ext cx="344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16" imgW="406349" imgH="838095" progId="">
                  <p:embed/>
                </p:oleObj>
              </mc:Choice>
              <mc:Fallback>
                <p:oleObj r:id="rId16" imgW="406349" imgH="838095" progId="">
                  <p:embed/>
                  <p:pic>
                    <p:nvPicPr>
                      <p:cNvPr id="521" name="Google Shape;521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703387"/>
                        <a:ext cx="3444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" name="Google Shape;522;p21"/>
          <p:cNvSpPr txBox="1"/>
          <p:nvPr/>
        </p:nvSpPr>
        <p:spPr>
          <a:xfrm>
            <a:off x="5607050" y="2424112"/>
            <a:ext cx="10668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7.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Инвалиды</a:t>
            </a:r>
            <a:endParaRPr/>
          </a:p>
        </p:txBody>
      </p:sp>
      <p:graphicFrame>
        <p:nvGraphicFramePr>
          <p:cNvPr id="523" name="Google Shape;523;p21"/>
          <p:cNvGraphicFramePr>
            <a:graphicFrameLocks noChangeAspect="1"/>
          </p:cNvGraphicFramePr>
          <p:nvPr/>
        </p:nvGraphicFramePr>
        <p:xfrm>
          <a:off x="5819775" y="1608137"/>
          <a:ext cx="6334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8" imgW="876190" imgH="1092063" progId="">
                  <p:embed/>
                </p:oleObj>
              </mc:Choice>
              <mc:Fallback>
                <p:oleObj r:id="rId18" imgW="876190" imgH="1092063" progId="">
                  <p:embed/>
                  <p:pic>
                    <p:nvPicPr>
                      <p:cNvPr id="523" name="Google Shape;523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608137"/>
                        <a:ext cx="633412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" name="Google Shape;524;p21"/>
          <p:cNvSpPr txBox="1"/>
          <p:nvPr/>
        </p:nvSpPr>
        <p:spPr>
          <a:xfrm>
            <a:off x="5157787" y="3663950"/>
            <a:ext cx="193675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8.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Неработающие лица,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 Narrow"/>
              <a:buNone/>
            </a:pP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осуществляющие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 Narrow"/>
              <a:buNone/>
            </a:pP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уход за ребенком-инвалидом</a:t>
            </a:r>
            <a:endParaRPr/>
          </a:p>
        </p:txBody>
      </p:sp>
      <p:graphicFrame>
        <p:nvGraphicFramePr>
          <p:cNvPr id="525" name="Google Shape;525;p21"/>
          <p:cNvGraphicFramePr>
            <a:graphicFrameLocks noChangeAspect="1"/>
          </p:cNvGraphicFramePr>
          <p:nvPr/>
        </p:nvGraphicFramePr>
        <p:xfrm>
          <a:off x="5722937" y="2757487"/>
          <a:ext cx="825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20" imgW="1180952" imgH="1409524" progId="">
                  <p:embed/>
                </p:oleObj>
              </mc:Choice>
              <mc:Fallback>
                <p:oleObj r:id="rId20" imgW="1180952" imgH="1409524" progId="">
                  <p:embed/>
                  <p:pic>
                    <p:nvPicPr>
                      <p:cNvPr id="525" name="Google Shape;525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7" y="2757487"/>
                        <a:ext cx="8255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" name="Google Shape;526;p21"/>
          <p:cNvSpPr txBox="1"/>
          <p:nvPr/>
        </p:nvSpPr>
        <p:spPr>
          <a:xfrm>
            <a:off x="5324475" y="5224462"/>
            <a:ext cx="1624012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9.</a:t>
            </a:r>
            <a:r>
              <a:rPr lang="en-US" sz="10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Неработающее лицо, осуществляющее уход за инвалидом первой группы с детства</a:t>
            </a:r>
            <a:endParaRPr/>
          </a:p>
        </p:txBody>
      </p:sp>
      <p:graphicFrame>
        <p:nvGraphicFramePr>
          <p:cNvPr id="527" name="Google Shape;527;p21"/>
          <p:cNvGraphicFramePr>
            <a:graphicFrameLocks noChangeAspect="1"/>
          </p:cNvGraphicFramePr>
          <p:nvPr/>
        </p:nvGraphicFramePr>
        <p:xfrm>
          <a:off x="5810250" y="4391025"/>
          <a:ext cx="731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22" imgW="825397" imgH="888889" progId="">
                  <p:embed/>
                </p:oleObj>
              </mc:Choice>
              <mc:Fallback>
                <p:oleObj r:id="rId22" imgW="825397" imgH="888889" progId="">
                  <p:embed/>
                  <p:pic>
                    <p:nvPicPr>
                      <p:cNvPr id="527" name="Google Shape;527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391025"/>
                        <a:ext cx="731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" name="Google Shape;528;p21"/>
          <p:cNvSpPr txBox="1"/>
          <p:nvPr/>
        </p:nvSpPr>
        <p:spPr>
          <a:xfrm>
            <a:off x="8196262" y="2889250"/>
            <a:ext cx="112236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11.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Неработающие оралманы</a:t>
            </a:r>
            <a:endParaRPr/>
          </a:p>
        </p:txBody>
      </p:sp>
      <p:sp>
        <p:nvSpPr>
          <p:cNvPr id="529" name="Google Shape;529;p21"/>
          <p:cNvSpPr txBox="1"/>
          <p:nvPr/>
        </p:nvSpPr>
        <p:spPr>
          <a:xfrm>
            <a:off x="7264400" y="4100512"/>
            <a:ext cx="128428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12.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Неработающие получатели АСП</a:t>
            </a:r>
            <a:endParaRPr/>
          </a:p>
        </p:txBody>
      </p:sp>
      <p:sp>
        <p:nvSpPr>
          <p:cNvPr id="530" name="Google Shape;530;p21"/>
          <p:cNvSpPr txBox="1"/>
          <p:nvPr/>
        </p:nvSpPr>
        <p:spPr>
          <a:xfrm>
            <a:off x="7883525" y="5210175"/>
            <a:ext cx="1285875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13.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Лица, обучающиеся по очной форме обучения</a:t>
            </a:r>
            <a:endParaRPr/>
          </a:p>
        </p:txBody>
      </p:sp>
      <p:graphicFrame>
        <p:nvGraphicFramePr>
          <p:cNvPr id="531" name="Google Shape;531;p21"/>
          <p:cNvGraphicFramePr>
            <a:graphicFrameLocks noChangeAspect="1"/>
          </p:cNvGraphicFramePr>
          <p:nvPr/>
        </p:nvGraphicFramePr>
        <p:xfrm>
          <a:off x="7415212" y="5146675"/>
          <a:ext cx="6207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24" imgW="723810" imgH="939683" progId="">
                  <p:embed/>
                </p:oleObj>
              </mc:Choice>
              <mc:Fallback>
                <p:oleObj r:id="rId24" imgW="723810" imgH="939683" progId="">
                  <p:embed/>
                  <p:pic>
                    <p:nvPicPr>
                      <p:cNvPr id="531" name="Google Shape;531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2" y="5146675"/>
                        <a:ext cx="62071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" name="Google Shape;532;p21"/>
          <p:cNvSpPr txBox="1"/>
          <p:nvPr/>
        </p:nvSpPr>
        <p:spPr>
          <a:xfrm>
            <a:off x="7477125" y="2308225"/>
            <a:ext cx="163353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10.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Зарегистрированные безработные</a:t>
            </a:r>
            <a:endParaRPr/>
          </a:p>
        </p:txBody>
      </p:sp>
      <p:graphicFrame>
        <p:nvGraphicFramePr>
          <p:cNvPr id="533" name="Google Shape;533;p21"/>
          <p:cNvGraphicFramePr>
            <a:graphicFrameLocks noChangeAspect="1"/>
          </p:cNvGraphicFramePr>
          <p:nvPr/>
        </p:nvGraphicFramePr>
        <p:xfrm>
          <a:off x="7943850" y="1644650"/>
          <a:ext cx="7969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26" imgW="1104762" imgH="926984" progId="">
                  <p:embed/>
                </p:oleObj>
              </mc:Choice>
              <mc:Fallback>
                <p:oleObj r:id="rId26" imgW="1104762" imgH="926984" progId="">
                  <p:embed/>
                  <p:pic>
                    <p:nvPicPr>
                      <p:cNvPr id="533" name="Google Shape;533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0" y="1644650"/>
                        <a:ext cx="7969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" name="Google Shape;534;p21"/>
          <p:cNvSpPr txBox="1"/>
          <p:nvPr/>
        </p:nvSpPr>
        <p:spPr>
          <a:xfrm>
            <a:off x="9672637" y="2476500"/>
            <a:ext cx="1555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14.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Находящиеся в СИЗО</a:t>
            </a:r>
            <a:endParaRPr/>
          </a:p>
        </p:txBody>
      </p:sp>
      <p:graphicFrame>
        <p:nvGraphicFramePr>
          <p:cNvPr id="535" name="Google Shape;535;p21"/>
          <p:cNvGraphicFramePr>
            <a:graphicFrameLocks noChangeAspect="1"/>
          </p:cNvGraphicFramePr>
          <p:nvPr/>
        </p:nvGraphicFramePr>
        <p:xfrm>
          <a:off x="9955212" y="1612900"/>
          <a:ext cx="990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28" imgW="1155556" imgH="939683" progId="">
                  <p:embed/>
                </p:oleObj>
              </mc:Choice>
              <mc:Fallback>
                <p:oleObj r:id="rId28" imgW="1155556" imgH="939683" progId="">
                  <p:embed/>
                  <p:pic>
                    <p:nvPicPr>
                      <p:cNvPr id="535" name="Google Shape;535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5212" y="1612900"/>
                        <a:ext cx="9906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" name="Google Shape;536;p21"/>
          <p:cNvSpPr txBox="1"/>
          <p:nvPr/>
        </p:nvSpPr>
        <p:spPr>
          <a:xfrm>
            <a:off x="9548812" y="3824287"/>
            <a:ext cx="19764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15. </a:t>
            </a:r>
            <a:r>
              <a:rPr lang="en-US" sz="1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Лица, отбывающие наказание </a:t>
            </a:r>
            <a:endParaRPr/>
          </a:p>
        </p:txBody>
      </p:sp>
      <p:graphicFrame>
        <p:nvGraphicFramePr>
          <p:cNvPr id="537" name="Google Shape;537;p21"/>
          <p:cNvGraphicFramePr>
            <a:graphicFrameLocks noChangeAspect="1"/>
          </p:cNvGraphicFramePr>
          <p:nvPr/>
        </p:nvGraphicFramePr>
        <p:xfrm>
          <a:off x="10091737" y="2919412"/>
          <a:ext cx="7175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0" imgW="965079" imgH="1104762" progId="">
                  <p:embed/>
                </p:oleObj>
              </mc:Choice>
              <mc:Fallback>
                <p:oleObj r:id="rId30" imgW="965079" imgH="1104762" progId="">
                  <p:embed/>
                  <p:pic>
                    <p:nvPicPr>
                      <p:cNvPr id="537" name="Google Shape;537;p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1737" y="2919412"/>
                        <a:ext cx="7175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Изображение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296862" y="239712"/>
            <a:ext cx="105156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Плата за вход в систему ОСМС. </a:t>
            </a: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Граждане Казахстана, прочие лица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16</a:t>
            </a:fld>
            <a:endParaRPr/>
          </a:p>
        </p:txBody>
      </p:sp>
      <p:grpSp>
        <p:nvGrpSpPr>
          <p:cNvPr id="544" name="Google Shape;544;p22"/>
          <p:cNvGrpSpPr/>
          <p:nvPr/>
        </p:nvGrpSpPr>
        <p:grpSpPr>
          <a:xfrm>
            <a:off x="95250" y="1946275"/>
            <a:ext cx="12034837" cy="1065212"/>
            <a:chOff x="79225" y="1392305"/>
            <a:chExt cx="12034006" cy="1064901"/>
          </a:xfrm>
        </p:grpSpPr>
        <p:grpSp>
          <p:nvGrpSpPr>
            <p:cNvPr id="545" name="Google Shape;545;p22"/>
            <p:cNvGrpSpPr/>
            <p:nvPr/>
          </p:nvGrpSpPr>
          <p:grpSpPr>
            <a:xfrm>
              <a:off x="79225" y="1392305"/>
              <a:ext cx="12034006" cy="1064901"/>
              <a:chOff x="377176" y="1274600"/>
              <a:chExt cx="12034006" cy="1064901"/>
            </a:xfrm>
          </p:grpSpPr>
          <p:cxnSp>
            <p:nvCxnSpPr>
              <p:cNvPr id="546" name="Google Shape;546;p22"/>
              <p:cNvCxnSpPr/>
              <p:nvPr/>
            </p:nvCxnSpPr>
            <p:spPr>
              <a:xfrm>
                <a:off x="837519" y="2004636"/>
                <a:ext cx="11573663" cy="476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stealth" w="lg" len="lg"/>
              </a:ln>
            </p:spPr>
          </p:cxnSp>
          <p:grpSp>
            <p:nvGrpSpPr>
              <p:cNvPr id="547" name="Google Shape;547;p22"/>
              <p:cNvGrpSpPr/>
              <p:nvPr/>
            </p:nvGrpSpPr>
            <p:grpSpPr>
              <a:xfrm>
                <a:off x="377176" y="1274600"/>
                <a:ext cx="922047" cy="1038317"/>
                <a:chOff x="377176" y="1274600"/>
                <a:chExt cx="922047" cy="1038317"/>
              </a:xfrm>
            </p:grpSpPr>
            <p:sp>
              <p:nvSpPr>
                <p:cNvPr id="548" name="Google Shape;548;p22"/>
                <p:cNvSpPr txBox="1"/>
                <p:nvPr/>
              </p:nvSpPr>
              <p:spPr>
                <a:xfrm>
                  <a:off x="377176" y="2005140"/>
                  <a:ext cx="92204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400"/>
                    <a:buFont typeface="Arial Narrow"/>
                    <a:buNone/>
                  </a:pPr>
                  <a:r>
                    <a:rPr lang="en-US" sz="1400" b="1" i="0" u="none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01.07.2017</a:t>
                  </a:r>
                  <a:endParaRPr/>
                </a:p>
              </p:txBody>
            </p:sp>
            <p:sp>
              <p:nvSpPr>
                <p:cNvPr id="549" name="Google Shape;549;p22"/>
                <p:cNvSpPr/>
                <p:nvPr/>
              </p:nvSpPr>
              <p:spPr>
                <a:xfrm rot="10800000">
                  <a:off x="756563" y="1274600"/>
                  <a:ext cx="212710" cy="6427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0" name="Google Shape;550;p22"/>
              <p:cNvGrpSpPr/>
              <p:nvPr/>
            </p:nvGrpSpPr>
            <p:grpSpPr>
              <a:xfrm>
                <a:off x="2060120" y="1284122"/>
                <a:ext cx="922047" cy="1039068"/>
                <a:chOff x="2060120" y="1284122"/>
                <a:chExt cx="922047" cy="1039068"/>
              </a:xfrm>
            </p:grpSpPr>
            <p:sp>
              <p:nvSpPr>
                <p:cNvPr id="551" name="Google Shape;551;p22"/>
                <p:cNvSpPr txBox="1"/>
                <p:nvPr/>
              </p:nvSpPr>
              <p:spPr>
                <a:xfrm>
                  <a:off x="2060120" y="2015413"/>
                  <a:ext cx="92204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400"/>
                    <a:buFont typeface="Arial Narrow"/>
                    <a:buNone/>
                  </a:pPr>
                  <a:r>
                    <a:rPr lang="en-US" sz="1400" b="1" i="0" u="none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01.01.2018</a:t>
                  </a: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 rot="10800000">
                  <a:off x="2439197" y="1284122"/>
                  <a:ext cx="214297" cy="644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3" name="Google Shape;553;p22"/>
              <p:cNvGrpSpPr/>
              <p:nvPr/>
            </p:nvGrpSpPr>
            <p:grpSpPr>
              <a:xfrm>
                <a:off x="4587990" y="1301580"/>
                <a:ext cx="922047" cy="1037921"/>
                <a:chOff x="1704669" y="1288289"/>
                <a:chExt cx="922047" cy="1037921"/>
              </a:xfrm>
            </p:grpSpPr>
            <p:sp>
              <p:nvSpPr>
                <p:cNvPr id="554" name="Google Shape;554;p22"/>
                <p:cNvSpPr txBox="1"/>
                <p:nvPr/>
              </p:nvSpPr>
              <p:spPr>
                <a:xfrm>
                  <a:off x="1704669" y="2018433"/>
                  <a:ext cx="92204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400"/>
                    <a:buFont typeface="Arial Narrow"/>
                    <a:buNone/>
                  </a:pPr>
                  <a:r>
                    <a:rPr lang="en-US" sz="1400" b="1" i="0" u="none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01.01.2020</a:t>
                  </a: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 rot="10800000">
                  <a:off x="2084588" y="1288289"/>
                  <a:ext cx="214298" cy="64274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6" name="Google Shape;556;p22"/>
              <p:cNvGrpSpPr/>
              <p:nvPr/>
            </p:nvGrpSpPr>
            <p:grpSpPr>
              <a:xfrm>
                <a:off x="8354791" y="1284122"/>
                <a:ext cx="922047" cy="1039068"/>
                <a:chOff x="1917315" y="1257541"/>
                <a:chExt cx="922047" cy="1039068"/>
              </a:xfrm>
            </p:grpSpPr>
            <p:sp>
              <p:nvSpPr>
                <p:cNvPr id="557" name="Google Shape;557;p22"/>
                <p:cNvSpPr txBox="1"/>
                <p:nvPr/>
              </p:nvSpPr>
              <p:spPr>
                <a:xfrm>
                  <a:off x="1917315" y="1988832"/>
                  <a:ext cx="92204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400"/>
                    <a:buFont typeface="Arial Narrow"/>
                    <a:buNone/>
                  </a:pPr>
                  <a:r>
                    <a:rPr lang="en-US" sz="1400" b="1" i="0" u="none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01.01.2022</a:t>
                  </a: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 rot="10800000">
                  <a:off x="2295722" y="1257541"/>
                  <a:ext cx="214298" cy="644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9" name="Google Shape;559;p22"/>
            <p:cNvSpPr txBox="1"/>
            <p:nvPr/>
          </p:nvSpPr>
          <p:spPr>
            <a:xfrm>
              <a:off x="1011024" y="1646231"/>
              <a:ext cx="742899" cy="32692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1%</a:t>
              </a:r>
              <a:endParaRPr/>
            </a:p>
          </p:txBody>
        </p:sp>
        <p:sp>
          <p:nvSpPr>
            <p:cNvPr id="560" name="Google Shape;560;p22"/>
            <p:cNvSpPr txBox="1"/>
            <p:nvPr/>
          </p:nvSpPr>
          <p:spPr>
            <a:xfrm>
              <a:off x="2693657" y="1646231"/>
              <a:ext cx="742899" cy="32692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1,5%</a:t>
              </a:r>
              <a:endParaRPr/>
            </a:p>
          </p:txBody>
        </p:sp>
        <p:sp>
          <p:nvSpPr>
            <p:cNvPr id="561" name="Google Shape;561;p22"/>
            <p:cNvSpPr txBox="1"/>
            <p:nvPr/>
          </p:nvSpPr>
          <p:spPr>
            <a:xfrm>
              <a:off x="5144588" y="1665275"/>
              <a:ext cx="742899" cy="32692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2%</a:t>
              </a:r>
              <a:endParaRPr/>
            </a:p>
          </p:txBody>
        </p:sp>
        <p:sp>
          <p:nvSpPr>
            <p:cNvPr id="562" name="Google Shape;562;p22"/>
            <p:cNvSpPr txBox="1"/>
            <p:nvPr/>
          </p:nvSpPr>
          <p:spPr>
            <a:xfrm>
              <a:off x="6270047" y="1665275"/>
              <a:ext cx="742899" cy="326929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1%</a:t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5947807" y="1703364"/>
              <a:ext cx="257157" cy="298363"/>
            </a:xfrm>
            <a:custGeom>
              <a:avLst/>
              <a:gdLst/>
              <a:ahLst/>
              <a:cxnLst/>
              <a:rect l="l" t="t" r="r" b="b"/>
              <a:pathLst>
                <a:path w="257157" h="298363" extrusionOk="0">
                  <a:moveTo>
                    <a:pt x="34086" y="118940"/>
                  </a:moveTo>
                  <a:lnTo>
                    <a:pt x="98337" y="118940"/>
                  </a:lnTo>
                  <a:lnTo>
                    <a:pt x="98337" y="39548"/>
                  </a:lnTo>
                  <a:lnTo>
                    <a:pt x="158820" y="39548"/>
                  </a:lnTo>
                  <a:lnTo>
                    <a:pt x="158820" y="118940"/>
                  </a:lnTo>
                  <a:lnTo>
                    <a:pt x="223071" y="118940"/>
                  </a:lnTo>
                  <a:lnTo>
                    <a:pt x="223071" y="179423"/>
                  </a:lnTo>
                  <a:lnTo>
                    <a:pt x="158820" y="179423"/>
                  </a:lnTo>
                  <a:lnTo>
                    <a:pt x="158820" y="258815"/>
                  </a:lnTo>
                  <a:lnTo>
                    <a:pt x="98337" y="258815"/>
                  </a:lnTo>
                  <a:lnTo>
                    <a:pt x="98337" y="179423"/>
                  </a:lnTo>
                  <a:lnTo>
                    <a:pt x="34086" y="179423"/>
                  </a:lnTo>
                  <a:lnTo>
                    <a:pt x="34086" y="118940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7074854" y="1690668"/>
              <a:ext cx="255569" cy="298363"/>
            </a:xfrm>
            <a:custGeom>
              <a:avLst/>
              <a:gdLst/>
              <a:ahLst/>
              <a:cxnLst/>
              <a:rect l="l" t="t" r="r" b="b"/>
              <a:pathLst>
                <a:path w="255569" h="298363" extrusionOk="0">
                  <a:moveTo>
                    <a:pt x="33876" y="119127"/>
                  </a:moveTo>
                  <a:lnTo>
                    <a:pt x="97730" y="119127"/>
                  </a:lnTo>
                  <a:lnTo>
                    <a:pt x="97730" y="39548"/>
                  </a:lnTo>
                  <a:lnTo>
                    <a:pt x="157839" y="39548"/>
                  </a:lnTo>
                  <a:lnTo>
                    <a:pt x="157839" y="119127"/>
                  </a:lnTo>
                  <a:lnTo>
                    <a:pt x="221693" y="119127"/>
                  </a:lnTo>
                  <a:lnTo>
                    <a:pt x="221693" y="179236"/>
                  </a:lnTo>
                  <a:lnTo>
                    <a:pt x="157839" y="179236"/>
                  </a:lnTo>
                  <a:lnTo>
                    <a:pt x="157839" y="258815"/>
                  </a:lnTo>
                  <a:lnTo>
                    <a:pt x="97730" y="258815"/>
                  </a:lnTo>
                  <a:lnTo>
                    <a:pt x="97730" y="179236"/>
                  </a:lnTo>
                  <a:lnTo>
                    <a:pt x="33876" y="179236"/>
                  </a:lnTo>
                  <a:lnTo>
                    <a:pt x="33876" y="119127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2"/>
            <p:cNvSpPr txBox="1"/>
            <p:nvPr/>
          </p:nvSpPr>
          <p:spPr>
            <a:xfrm>
              <a:off x="7392332" y="1674797"/>
              <a:ext cx="742899" cy="326929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5%</a:t>
              </a:r>
              <a:endParaRPr/>
            </a:p>
          </p:txBody>
        </p:sp>
        <p:sp>
          <p:nvSpPr>
            <p:cNvPr id="566" name="Google Shape;566;p22"/>
            <p:cNvSpPr txBox="1"/>
            <p:nvPr/>
          </p:nvSpPr>
          <p:spPr>
            <a:xfrm>
              <a:off x="8901940" y="1670037"/>
              <a:ext cx="742899" cy="32692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3%</a:t>
              </a:r>
              <a:endParaRPr/>
            </a:p>
          </p:txBody>
        </p:sp>
        <p:sp>
          <p:nvSpPr>
            <p:cNvPr id="567" name="Google Shape;567;p22"/>
            <p:cNvSpPr txBox="1"/>
            <p:nvPr/>
          </p:nvSpPr>
          <p:spPr>
            <a:xfrm>
              <a:off x="10027400" y="1670037"/>
              <a:ext cx="742899" cy="326929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2%</a:t>
              </a: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9705159" y="1706538"/>
              <a:ext cx="257157" cy="298363"/>
            </a:xfrm>
            <a:custGeom>
              <a:avLst/>
              <a:gdLst/>
              <a:ahLst/>
              <a:cxnLst/>
              <a:rect l="l" t="t" r="r" b="b"/>
              <a:pathLst>
                <a:path w="257157" h="298363" extrusionOk="0">
                  <a:moveTo>
                    <a:pt x="34086" y="118940"/>
                  </a:moveTo>
                  <a:lnTo>
                    <a:pt x="98337" y="118940"/>
                  </a:lnTo>
                  <a:lnTo>
                    <a:pt x="98337" y="39548"/>
                  </a:lnTo>
                  <a:lnTo>
                    <a:pt x="158820" y="39548"/>
                  </a:lnTo>
                  <a:lnTo>
                    <a:pt x="158820" y="118940"/>
                  </a:lnTo>
                  <a:lnTo>
                    <a:pt x="223071" y="118940"/>
                  </a:lnTo>
                  <a:lnTo>
                    <a:pt x="223071" y="179423"/>
                  </a:lnTo>
                  <a:lnTo>
                    <a:pt x="158820" y="179423"/>
                  </a:lnTo>
                  <a:lnTo>
                    <a:pt x="158820" y="258815"/>
                  </a:lnTo>
                  <a:lnTo>
                    <a:pt x="98337" y="258815"/>
                  </a:lnTo>
                  <a:lnTo>
                    <a:pt x="98337" y="179423"/>
                  </a:lnTo>
                  <a:lnTo>
                    <a:pt x="34086" y="179423"/>
                  </a:lnTo>
                  <a:lnTo>
                    <a:pt x="34086" y="118940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0830620" y="1693842"/>
              <a:ext cx="257157" cy="298363"/>
            </a:xfrm>
            <a:custGeom>
              <a:avLst/>
              <a:gdLst/>
              <a:ahLst/>
              <a:cxnLst/>
              <a:rect l="l" t="t" r="r" b="b"/>
              <a:pathLst>
                <a:path w="257157" h="298363" extrusionOk="0">
                  <a:moveTo>
                    <a:pt x="34086" y="118940"/>
                  </a:moveTo>
                  <a:lnTo>
                    <a:pt x="98337" y="118940"/>
                  </a:lnTo>
                  <a:lnTo>
                    <a:pt x="98337" y="39548"/>
                  </a:lnTo>
                  <a:lnTo>
                    <a:pt x="158820" y="39548"/>
                  </a:lnTo>
                  <a:lnTo>
                    <a:pt x="158820" y="118940"/>
                  </a:lnTo>
                  <a:lnTo>
                    <a:pt x="223071" y="118940"/>
                  </a:lnTo>
                  <a:lnTo>
                    <a:pt x="223071" y="179423"/>
                  </a:lnTo>
                  <a:lnTo>
                    <a:pt x="158820" y="179423"/>
                  </a:lnTo>
                  <a:lnTo>
                    <a:pt x="158820" y="258815"/>
                  </a:lnTo>
                  <a:lnTo>
                    <a:pt x="98337" y="258815"/>
                  </a:lnTo>
                  <a:lnTo>
                    <a:pt x="98337" y="179423"/>
                  </a:lnTo>
                  <a:lnTo>
                    <a:pt x="34086" y="179423"/>
                  </a:lnTo>
                  <a:lnTo>
                    <a:pt x="34086" y="118940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2"/>
            <p:cNvSpPr txBox="1"/>
            <p:nvPr/>
          </p:nvSpPr>
          <p:spPr>
            <a:xfrm>
              <a:off x="11149685" y="1677971"/>
              <a:ext cx="741312" cy="326929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5%</a:t>
              </a:r>
              <a:endParaRPr/>
            </a:p>
          </p:txBody>
        </p:sp>
      </p:grpSp>
      <p:grpSp>
        <p:nvGrpSpPr>
          <p:cNvPr id="571" name="Google Shape;571;p22"/>
          <p:cNvGrpSpPr/>
          <p:nvPr/>
        </p:nvGrpSpPr>
        <p:grpSpPr>
          <a:xfrm>
            <a:off x="474662" y="3184525"/>
            <a:ext cx="7602537" cy="327025"/>
            <a:chOff x="274638" y="6383338"/>
            <a:chExt cx="7602537" cy="327025"/>
          </a:xfrm>
        </p:grpSpPr>
        <p:sp>
          <p:nvSpPr>
            <p:cNvPr id="572" name="Google Shape;572;p22"/>
            <p:cNvSpPr txBox="1"/>
            <p:nvPr/>
          </p:nvSpPr>
          <p:spPr>
            <a:xfrm>
              <a:off x="2174875" y="6383338"/>
              <a:ext cx="1900238" cy="327025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Отчисления работодателей</a:t>
              </a:r>
              <a:endParaRPr/>
            </a:p>
          </p:txBody>
        </p:sp>
        <p:sp>
          <p:nvSpPr>
            <p:cNvPr id="573" name="Google Shape;573;p22"/>
            <p:cNvSpPr txBox="1"/>
            <p:nvPr/>
          </p:nvSpPr>
          <p:spPr>
            <a:xfrm>
              <a:off x="4075113" y="6383338"/>
              <a:ext cx="1901825" cy="327025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Взносы работников</a:t>
              </a:r>
              <a:endParaRPr/>
            </a:p>
          </p:txBody>
        </p:sp>
        <p:sp>
          <p:nvSpPr>
            <p:cNvPr id="574" name="Google Shape;574;p22"/>
            <p:cNvSpPr txBox="1"/>
            <p:nvPr/>
          </p:nvSpPr>
          <p:spPr>
            <a:xfrm>
              <a:off x="5976938" y="6383338"/>
              <a:ext cx="1900237" cy="327025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Взносы ИП, самостоятельных плательщиков</a:t>
              </a:r>
              <a:endParaRPr/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274638" y="6383338"/>
              <a:ext cx="1900237" cy="327025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ОСМС</a:t>
              </a:r>
              <a:endParaRPr/>
            </a:p>
          </p:txBody>
        </p:sp>
        <p:cxnSp>
          <p:nvCxnSpPr>
            <p:cNvPr id="576" name="Google Shape;576;p22"/>
            <p:cNvCxnSpPr/>
            <p:nvPr/>
          </p:nvCxnSpPr>
          <p:spPr>
            <a:xfrm>
              <a:off x="787400" y="6669088"/>
              <a:ext cx="879475" cy="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miter lim="800000"/>
              <a:headEnd type="none" w="med" len="med"/>
              <a:tailEnd type="stealth" w="lg" len="lg"/>
            </a:ln>
          </p:spPr>
        </p:cxnSp>
      </p:grpSp>
      <p:sp>
        <p:nvSpPr>
          <p:cNvPr id="577" name="Google Shape;577;p22"/>
          <p:cNvSpPr/>
          <p:nvPr/>
        </p:nvSpPr>
        <p:spPr>
          <a:xfrm>
            <a:off x="223837" y="4767262"/>
            <a:ext cx="1979612" cy="1176337"/>
          </a:xfrm>
          <a:prstGeom prst="rightArrowCallout">
            <a:avLst>
              <a:gd name="adj1" fmla="val 0"/>
              <a:gd name="adj2" fmla="val 54"/>
              <a:gd name="adj3" fmla="val 16894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1.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Плательщик вносит средства через БВУ или АО «Казпочта»</a:t>
            </a: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2293937" y="4767262"/>
            <a:ext cx="1981200" cy="1176337"/>
          </a:xfrm>
          <a:prstGeom prst="rightArrowCallout">
            <a:avLst>
              <a:gd name="adj1" fmla="val 0"/>
              <a:gd name="adj2" fmla="val 54"/>
              <a:gd name="adj3" fmla="val 11509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2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Средства и данные поступают в Госкорпорацию</a:t>
            </a: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4365625" y="4767262"/>
            <a:ext cx="1981200" cy="1176337"/>
          </a:xfrm>
          <a:prstGeom prst="rightArrowCallout">
            <a:avLst>
              <a:gd name="adj1" fmla="val 15436"/>
              <a:gd name="adj2" fmla="val 54"/>
              <a:gd name="adj3" fmla="val 16897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3. 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Госкорпорация сверяет сумму, ИИН, ФИО застрахованного </a:t>
            </a: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6437312" y="4767262"/>
            <a:ext cx="1981200" cy="1176337"/>
          </a:xfrm>
          <a:prstGeom prst="rightArrowCallout">
            <a:avLst>
              <a:gd name="adj1" fmla="val 15436"/>
              <a:gd name="adj2" fmla="val 54"/>
              <a:gd name="adj3" fmla="val 16897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4. 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Акцептование платежа или его отклонение</a:t>
            </a: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8509000" y="4773612"/>
            <a:ext cx="1979612" cy="1176337"/>
          </a:xfrm>
          <a:prstGeom prst="rightArrowCallout">
            <a:avLst>
              <a:gd name="adj1" fmla="val 15436"/>
              <a:gd name="adj2" fmla="val 54"/>
              <a:gd name="adj3" fmla="val 16894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</a:t>
            </a:r>
            <a:r>
              <a:rPr lang="en-US" sz="12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5.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Средства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поступают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счет </a:t>
            </a:r>
            <a:r>
              <a:rPr lang="en-US" sz="12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ФСМС (НБ) </a:t>
            </a:r>
            <a:endParaRPr dirty="0"/>
          </a:p>
        </p:txBody>
      </p:sp>
      <p:sp>
        <p:nvSpPr>
          <p:cNvPr id="582" name="Google Shape;582;p22"/>
          <p:cNvSpPr txBox="1"/>
          <p:nvPr/>
        </p:nvSpPr>
        <p:spPr>
          <a:xfrm>
            <a:off x="10575925" y="4767262"/>
            <a:ext cx="1325562" cy="117633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Гражданин застрахован</a:t>
            </a:r>
            <a:endParaRPr/>
          </a:p>
        </p:txBody>
      </p:sp>
      <p:sp>
        <p:nvSpPr>
          <p:cNvPr id="583" name="Google Shape;583;p22"/>
          <p:cNvSpPr txBox="1"/>
          <p:nvPr/>
        </p:nvSpPr>
        <p:spPr>
          <a:xfrm>
            <a:off x="306387" y="1219200"/>
            <a:ext cx="30178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Ставки взносов и отчислений</a:t>
            </a:r>
            <a:endParaRPr/>
          </a:p>
        </p:txBody>
      </p:sp>
      <p:sp>
        <p:nvSpPr>
          <p:cNvPr id="584" name="Google Shape;584;p22"/>
          <p:cNvSpPr txBox="1"/>
          <p:nvPr/>
        </p:nvSpPr>
        <p:spPr>
          <a:xfrm>
            <a:off x="296862" y="4241800"/>
            <a:ext cx="37036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Движение платежей в систему ОСМС</a:t>
            </a:r>
            <a:endParaRPr/>
          </a:p>
        </p:txBody>
      </p:sp>
      <p:pic>
        <p:nvPicPr>
          <p:cNvPr id="4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4"/>
          <p:cNvSpPr txBox="1"/>
          <p:nvPr/>
        </p:nvSpPr>
        <p:spPr>
          <a:xfrm>
            <a:off x="334962" y="5430837"/>
            <a:ext cx="97123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 - имеют право на ОСМС; право на ГОБМП с 01.01.2018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** - членами семьи иностранцев являются совместно проживающие супруг (супруга) и дети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*** - имеют право на ОСМС, в т.ч.члены их семей, а также на ГОБМП при острых заболеваниях, представляющих опасность для окружающих. Неработающие члены семей уплачивают взнос по ставке 5% от 1 МЗРП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**** - также имеют право на ГОБМП при острых заболеваниях, представляющих опасность для окружающих </a:t>
            </a:r>
            <a:endParaRPr/>
          </a:p>
        </p:txBody>
      </p:sp>
      <p:sp>
        <p:nvSpPr>
          <p:cNvPr id="597" name="Google Shape;597;p24"/>
          <p:cNvSpPr txBox="1"/>
          <p:nvPr/>
        </p:nvSpPr>
        <p:spPr>
          <a:xfrm>
            <a:off x="639762" y="180975"/>
            <a:ext cx="10515600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 различных категорий пациентов в систему ОСМС.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Лица, не являющиеся гражданами Казахстана</a:t>
            </a:r>
            <a:endParaRPr/>
          </a:p>
        </p:txBody>
      </p:sp>
      <p:grpSp>
        <p:nvGrpSpPr>
          <p:cNvPr id="598" name="Google Shape;598;p24"/>
          <p:cNvGrpSpPr/>
          <p:nvPr/>
        </p:nvGrpSpPr>
        <p:grpSpPr>
          <a:xfrm>
            <a:off x="1738313" y="1214444"/>
            <a:ext cx="8715445" cy="3857685"/>
            <a:chOff x="142844" y="1000108"/>
            <a:chExt cx="8715445" cy="3857685"/>
          </a:xfrm>
        </p:grpSpPr>
        <p:sp>
          <p:nvSpPr>
            <p:cNvPr id="599" name="Google Shape;599;p24"/>
            <p:cNvSpPr txBox="1"/>
            <p:nvPr/>
          </p:nvSpPr>
          <p:spPr>
            <a:xfrm>
              <a:off x="2643173" y="1000108"/>
              <a:ext cx="6215100" cy="500100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Иностранцы и лица без гражданства</a:t>
              </a:r>
              <a:endParaRPr/>
            </a:p>
          </p:txBody>
        </p:sp>
        <p:sp>
          <p:nvSpPr>
            <p:cNvPr id="600" name="Google Shape;600;p24"/>
            <p:cNvSpPr txBox="1"/>
            <p:nvPr/>
          </p:nvSpPr>
          <p:spPr>
            <a:xfrm>
              <a:off x="2643173" y="1785925"/>
              <a:ext cx="2071800" cy="100020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Постоянно проживающие в РК</a:t>
              </a:r>
              <a:endParaRPr/>
            </a:p>
          </p:txBody>
        </p:sp>
        <p:sp>
          <p:nvSpPr>
            <p:cNvPr id="601" name="Google Shape;601;p24"/>
            <p:cNvSpPr txBox="1"/>
            <p:nvPr/>
          </p:nvSpPr>
          <p:spPr>
            <a:xfrm>
              <a:off x="4929189" y="2285992"/>
              <a:ext cx="1857300" cy="50010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международный договор***</a:t>
              </a:r>
              <a:endParaRPr/>
            </a:p>
          </p:txBody>
        </p:sp>
        <p:sp>
          <p:nvSpPr>
            <p:cNvPr id="602" name="Google Shape;602;p24"/>
            <p:cNvSpPr txBox="1"/>
            <p:nvPr/>
          </p:nvSpPr>
          <p:spPr>
            <a:xfrm>
              <a:off x="7000892" y="2285992"/>
              <a:ext cx="1857300" cy="500100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общие условия****</a:t>
              </a:r>
              <a:endParaRPr/>
            </a:p>
          </p:txBody>
        </p:sp>
        <p:sp>
          <p:nvSpPr>
            <p:cNvPr id="603" name="Google Shape;603;p24"/>
            <p:cNvSpPr txBox="1"/>
            <p:nvPr/>
          </p:nvSpPr>
          <p:spPr>
            <a:xfrm>
              <a:off x="142844" y="3071809"/>
              <a:ext cx="1071600" cy="107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Трудовой договор</a:t>
              </a:r>
              <a:endParaRPr/>
            </a:p>
          </p:txBody>
        </p:sp>
        <p:sp>
          <p:nvSpPr>
            <p:cNvPr id="604" name="Google Shape;604;p24"/>
            <p:cNvSpPr txBox="1"/>
            <p:nvPr/>
          </p:nvSpPr>
          <p:spPr>
            <a:xfrm>
              <a:off x="142844" y="4357693"/>
              <a:ext cx="1071600" cy="500100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Договор ГПХ</a:t>
              </a:r>
              <a:endParaRPr/>
            </a:p>
          </p:txBody>
        </p:sp>
        <p:sp>
          <p:nvSpPr>
            <p:cNvPr id="605" name="Google Shape;605;p24"/>
            <p:cNvSpPr txBox="1"/>
            <p:nvPr/>
          </p:nvSpPr>
          <p:spPr>
            <a:xfrm>
              <a:off x="4929189" y="1785925"/>
              <a:ext cx="3929100" cy="5001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Временно пребывающие в РК,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 Narrow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 т.ч. члены их семей **</a:t>
              </a:r>
              <a:endParaRPr/>
            </a:p>
          </p:txBody>
        </p:sp>
        <p:sp>
          <p:nvSpPr>
            <p:cNvPr id="606" name="Google Shape;606;p24"/>
            <p:cNvSpPr txBox="1"/>
            <p:nvPr/>
          </p:nvSpPr>
          <p:spPr>
            <a:xfrm>
              <a:off x="2643173" y="3071809"/>
              <a:ext cx="4143300" cy="500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01.07.2017 – 1%; с  01.01.2018 – 1,5%;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01.01.20120 – 2%; с 01.01.2022 – 3%</a:t>
              </a:r>
              <a:endParaRPr/>
            </a:p>
          </p:txBody>
        </p:sp>
        <p:sp>
          <p:nvSpPr>
            <p:cNvPr id="607" name="Google Shape;607;p24"/>
            <p:cNvSpPr txBox="1"/>
            <p:nvPr/>
          </p:nvSpPr>
          <p:spPr>
            <a:xfrm>
              <a:off x="1285852" y="3071809"/>
              <a:ext cx="1143000" cy="500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Отчисления </a:t>
              </a:r>
              <a:endParaRPr/>
            </a:p>
          </p:txBody>
        </p:sp>
        <p:sp>
          <p:nvSpPr>
            <p:cNvPr id="608" name="Google Shape;608;p24"/>
            <p:cNvSpPr txBox="1"/>
            <p:nvPr/>
          </p:nvSpPr>
          <p:spPr>
            <a:xfrm>
              <a:off x="1285852" y="3643313"/>
              <a:ext cx="11430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Взносы </a:t>
              </a:r>
              <a:endParaRPr/>
            </a:p>
          </p:txBody>
        </p:sp>
        <p:sp>
          <p:nvSpPr>
            <p:cNvPr id="609" name="Google Shape;609;p24"/>
            <p:cNvSpPr txBox="1"/>
            <p:nvPr/>
          </p:nvSpPr>
          <p:spPr>
            <a:xfrm>
              <a:off x="2643173" y="3643313"/>
              <a:ext cx="41433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01.07.2020 – 1%; с 01.01.2022 – 2%</a:t>
              </a:r>
              <a:endParaRPr/>
            </a:p>
          </p:txBody>
        </p:sp>
        <p:sp>
          <p:nvSpPr>
            <p:cNvPr id="610" name="Google Shape;610;p24"/>
            <p:cNvSpPr txBox="1"/>
            <p:nvPr/>
          </p:nvSpPr>
          <p:spPr>
            <a:xfrm>
              <a:off x="7000892" y="3071809"/>
              <a:ext cx="1857300" cy="500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 уплачивают</a:t>
              </a:r>
              <a:endParaRPr/>
            </a:p>
          </p:txBody>
        </p:sp>
        <p:sp>
          <p:nvSpPr>
            <p:cNvPr id="611" name="Google Shape;611;p24"/>
            <p:cNvSpPr txBox="1"/>
            <p:nvPr/>
          </p:nvSpPr>
          <p:spPr>
            <a:xfrm>
              <a:off x="7000892" y="3643313"/>
              <a:ext cx="18573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 уплачивают</a:t>
              </a:r>
              <a:endParaRPr/>
            </a:p>
          </p:txBody>
        </p:sp>
        <p:sp>
          <p:nvSpPr>
            <p:cNvPr id="612" name="Google Shape;612;p24"/>
            <p:cNvSpPr txBox="1"/>
            <p:nvPr/>
          </p:nvSpPr>
          <p:spPr>
            <a:xfrm>
              <a:off x="1285852" y="4357693"/>
              <a:ext cx="11430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Взносы </a:t>
              </a:r>
              <a:endParaRPr/>
            </a:p>
          </p:txBody>
        </p:sp>
        <p:sp>
          <p:nvSpPr>
            <p:cNvPr id="613" name="Google Shape;613;p24"/>
            <p:cNvSpPr txBox="1"/>
            <p:nvPr/>
          </p:nvSpPr>
          <p:spPr>
            <a:xfrm>
              <a:off x="2643173" y="4357693"/>
              <a:ext cx="41433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 01.07.2020 – 5% от объекта исчисления взносов (начисленные доходы по договорам ГПХ)</a:t>
              </a:r>
              <a:endParaRPr/>
            </a:p>
          </p:txBody>
        </p:sp>
        <p:sp>
          <p:nvSpPr>
            <p:cNvPr id="614" name="Google Shape;614;p24"/>
            <p:cNvSpPr txBox="1"/>
            <p:nvPr/>
          </p:nvSpPr>
          <p:spPr>
            <a:xfrm>
              <a:off x="7000892" y="4357693"/>
              <a:ext cx="1857300" cy="50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 уплачивают</a:t>
              </a:r>
              <a:endParaRPr/>
            </a:p>
          </p:txBody>
        </p:sp>
        <p:sp>
          <p:nvSpPr>
            <p:cNvPr id="615" name="Google Shape;615;p24"/>
            <p:cNvSpPr txBox="1"/>
            <p:nvPr/>
          </p:nvSpPr>
          <p:spPr>
            <a:xfrm>
              <a:off x="2577372" y="1709062"/>
              <a:ext cx="4387800" cy="2571900"/>
            </a:xfrm>
            <a:prstGeom prst="rect">
              <a:avLst/>
            </a:prstGeom>
            <a:noFill/>
            <a:ln w="222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296862" y="633609"/>
            <a:ext cx="117268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Что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происходит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прерывается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уплата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отчислений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взносов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ОСМС?</a:t>
            </a:r>
            <a:endParaRPr dirty="0"/>
          </a:p>
        </p:txBody>
      </p:sp>
      <p:sp>
        <p:nvSpPr>
          <p:cNvPr id="621" name="Google Shape;621;p2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18</a:t>
            </a:fld>
            <a:endParaRPr/>
          </a:p>
        </p:txBody>
      </p:sp>
      <p:sp>
        <p:nvSpPr>
          <p:cNvPr id="622" name="Google Shape;622;p25"/>
          <p:cNvSpPr txBox="1"/>
          <p:nvPr/>
        </p:nvSpPr>
        <p:spPr>
          <a:xfrm>
            <a:off x="1285875" y="1285875"/>
            <a:ext cx="4494025" cy="2328863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Narrow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уплата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отчислений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/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взносов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sz="1600" dirty="0"/>
          </a:p>
        </p:txBody>
      </p:sp>
      <p:sp>
        <p:nvSpPr>
          <p:cNvPr id="623" name="Google Shape;623;p25"/>
          <p:cNvSpPr txBox="1"/>
          <p:nvPr/>
        </p:nvSpPr>
        <p:spPr>
          <a:xfrm>
            <a:off x="6832600" y="1279525"/>
            <a:ext cx="4625974" cy="2335213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Narrow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</a:t>
            </a: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течение 3 месяцев сохраняется доступ</a:t>
            </a:r>
            <a:endParaRPr sz="1600"/>
          </a:p>
        </p:txBody>
      </p:sp>
      <p:sp>
        <p:nvSpPr>
          <p:cNvPr id="624" name="Google Shape;624;p25"/>
          <p:cNvSpPr txBox="1"/>
          <p:nvPr/>
        </p:nvSpPr>
        <p:spPr>
          <a:xfrm>
            <a:off x="1285875" y="4129087"/>
            <a:ext cx="4494026" cy="2227263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Narrow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Оплатить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взносы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(5%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 МЗРП)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12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мес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периода</a:t>
            </a:r>
            <a:endParaRPr sz="1600" dirty="0"/>
          </a:p>
        </p:txBody>
      </p:sp>
      <p:sp>
        <p:nvSpPr>
          <p:cNvPr id="625" name="Google Shape;625;p25"/>
          <p:cNvSpPr txBox="1"/>
          <p:nvPr/>
        </p:nvSpPr>
        <p:spPr>
          <a:xfrm>
            <a:off x="6832599" y="4129087"/>
            <a:ext cx="4625975" cy="222726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C00000"/>
              </a:buClr>
              <a:buSzPts val="2000"/>
            </a:pPr>
            <a:r>
              <a:rPr lang="ru-RU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относится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 </a:t>
            </a:r>
            <a:r>
              <a:rPr lang="en-US" sz="2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плательщикам</a:t>
            </a:r>
            <a:r>
              <a:rPr lang="en-US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ЕСП</a:t>
            </a:r>
            <a:r>
              <a:rPr lang="ru-RU" sz="2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Плательщики ЕСП задолженность за предыдущий период оплачивают как иной плательщик </a:t>
            </a:r>
            <a:r>
              <a:rPr lang="en-US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(5% </a:t>
            </a:r>
            <a:r>
              <a:rPr lang="en-US" sz="2400" b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</a:t>
            </a:r>
            <a:r>
              <a:rPr lang="en-US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 МЗП)</a:t>
            </a:r>
            <a:endParaRPr lang="ru-RU" sz="2400" b="1" i="0" u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 panose="020B0604020202020204" pitchFamily="34" charset="0"/>
              <a:buChar char="•"/>
            </a:pPr>
            <a:endParaRPr sz="1600" dirty="0"/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Narrow"/>
              <a:buNone/>
            </a:pPr>
            <a: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Какую помощь могут получить люди за уплаченные деньги?</a:t>
            </a:r>
            <a:b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(ГОБМП и ОСМС)</a:t>
            </a:r>
            <a:endParaRPr/>
          </a:p>
        </p:txBody>
      </p:sp>
      <p:sp>
        <p:nvSpPr>
          <p:cNvPr id="632" name="Google Shape;632;p2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19</a:t>
            </a:fld>
            <a:endParaRPr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8096250" y="2428875"/>
            <a:ext cx="2514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Уход за ребенком, прививки, питание</a:t>
            </a:r>
            <a:endParaRPr/>
          </a:p>
        </p:txBody>
      </p:sp>
      <p:grpSp>
        <p:nvGrpSpPr>
          <p:cNvPr id="102" name="Google Shape;102;p3"/>
          <p:cNvGrpSpPr/>
          <p:nvPr/>
        </p:nvGrpSpPr>
        <p:grpSpPr>
          <a:xfrm>
            <a:off x="1905000" y="1400188"/>
            <a:ext cx="8522469" cy="4807034"/>
            <a:chOff x="381000" y="1328768"/>
            <a:chExt cx="8522499" cy="4806219"/>
          </a:xfrm>
        </p:grpSpPr>
        <p:sp>
          <p:nvSpPr>
            <p:cNvPr id="103" name="Google Shape;103;p3"/>
            <p:cNvSpPr/>
            <p:nvPr/>
          </p:nvSpPr>
          <p:spPr>
            <a:xfrm rot="5400000">
              <a:off x="2628900" y="2235216"/>
              <a:ext cx="2857499" cy="29337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99" y="16269"/>
                  </a:moveTo>
                  <a:cubicBezTo>
                    <a:pt x="5569" y="18376"/>
                    <a:pt x="8111" y="19605"/>
                    <a:pt x="10800" y="19605"/>
                  </a:cubicBezTo>
                  <a:cubicBezTo>
                    <a:pt x="15662" y="19605"/>
                    <a:pt x="19605" y="15662"/>
                    <a:pt x="19605" y="10800"/>
                  </a:cubicBezTo>
                  <a:cubicBezTo>
                    <a:pt x="19605" y="5937"/>
                    <a:pt x="15662" y="1995"/>
                    <a:pt x="10800" y="1995"/>
                  </a:cubicBezTo>
                  <a:cubicBezTo>
                    <a:pt x="5937" y="1994"/>
                    <a:pt x="1995" y="5936"/>
                    <a:pt x="1995" y="10799"/>
                  </a:cubicBezTo>
                  <a:lnTo>
                    <a:pt x="0" y="10799"/>
                  </a:lnTo>
                  <a:cubicBezTo>
                    <a:pt x="0" y="4834"/>
                    <a:pt x="483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7502" y="21600"/>
                    <a:pt x="4384" y="20093"/>
                    <a:pt x="2336" y="17508"/>
                  </a:cubicBezTo>
                  <a:lnTo>
                    <a:pt x="220" y="19185"/>
                  </a:lnTo>
                  <a:lnTo>
                    <a:pt x="820" y="13991"/>
                  </a:lnTo>
                  <a:lnTo>
                    <a:pt x="6015" y="14592"/>
                  </a:lnTo>
                  <a:lnTo>
                    <a:pt x="3899" y="16269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714472" y="4714901"/>
              <a:ext cx="1143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Зрелость</a:t>
              </a:r>
              <a:r>
                <a:rPr lang="en-US" sz="16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5029200" y="2441592"/>
              <a:ext cx="1752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Младенчество </a:t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5562600" y="3345438"/>
              <a:ext cx="1143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Детство </a:t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5429256" y="4140008"/>
              <a:ext cx="152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Школьный возраст</a:t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786182" y="5202825"/>
              <a:ext cx="152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Молодость </a:t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3581400" y="1527192"/>
              <a:ext cx="1676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Беременность и роды</a:t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81000" y="3035317"/>
              <a:ext cx="2133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Выход на пенсию</a:t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5257799" y="1328768"/>
              <a:ext cx="3314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Антенатальный уход, материнское здоровье и питание</a:t>
              </a:r>
              <a:endParaRPr sz="18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i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профилактика</a:t>
              </a:r>
              <a:endParaRPr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505599" y="3211313"/>
              <a:ext cx="2397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Детская медицина и питание</a:t>
              </a:r>
              <a:r>
                <a:rPr lang="en-US" sz="1800" i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, профилактика</a:t>
              </a:r>
              <a:endParaRPr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endParaRPr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6643702" y="4140008"/>
              <a:ext cx="20002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Школьное здравоохранение</a:t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4991098" y="5211588"/>
              <a:ext cx="2743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Репродуктивное здоровье, информирование и </a:t>
              </a:r>
              <a:r>
                <a:rPr lang="en-US" sz="1800" i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профилактика</a:t>
              </a:r>
              <a:endParaRPr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endParaRPr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571472" y="5048276"/>
              <a:ext cx="3352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Здоровый образ жизни, эффективные услуги здравоохранения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81000" y="3416317"/>
              <a:ext cx="2209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Эффективные медицинские услуги</a:t>
              </a:r>
              <a:endParaRPr/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1676400" y="6477000"/>
            <a:ext cx="36337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Источник: Клэссон 2003г. (адаптировано)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36525" y="136525"/>
            <a:ext cx="1173003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Здравоохранение сопровождает человека всю жизнь.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Необходимо обеспечить возможно широкий охват населения эффективными медицинскими услугами на всех этапах жизни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8167687" y="2374900"/>
            <a:ext cx="21669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Уход и профилактика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7"/>
          <p:cNvSpPr txBox="1">
            <a:spLocks noGrp="1"/>
          </p:cNvSpPr>
          <p:nvPr>
            <p:ph type="title"/>
          </p:nvPr>
        </p:nvSpPr>
        <p:spPr>
          <a:xfrm>
            <a:off x="258762" y="136525"/>
            <a:ext cx="105156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Где граница между ГОБМП и ОСМС? </a:t>
            </a:r>
            <a:endParaRPr/>
          </a:p>
        </p:txBody>
      </p:sp>
      <p:graphicFrame>
        <p:nvGraphicFramePr>
          <p:cNvPr id="638" name="Google Shape;638;p27"/>
          <p:cNvGraphicFramePr/>
          <p:nvPr/>
        </p:nvGraphicFramePr>
        <p:xfrm>
          <a:off x="4221162" y="1031875"/>
          <a:ext cx="7577125" cy="543650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Медицинская помощь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Скорая медицинская помощь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Санитарная авиация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Первичная медико-санитарная помощь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Консультативно-диагностическая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Стационарозамещающая помощь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Стационарная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все экстренные случаи и по перечню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за исключением ГОБМП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Восстановительное лечение и медицинская реабилитация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только для больных tbc и перенесшим tbc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за исключением ГОБМП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Паллиативная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Обеспечение препаратами и компонентами крови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Патологоанатомическая диагностика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 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по перечню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Изъятие органов (тканей) для трансплантации 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39" name="Google Shape;639;p2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20</a:t>
            </a:fld>
            <a:endParaRPr/>
          </a:p>
        </p:txBody>
      </p:sp>
      <p:sp>
        <p:nvSpPr>
          <p:cNvPr id="640" name="Google Shape;640;p27"/>
          <p:cNvSpPr txBox="1"/>
          <p:nvPr/>
        </p:nvSpPr>
        <p:spPr>
          <a:xfrm>
            <a:off x="838200" y="1031875"/>
            <a:ext cx="3133725" cy="1839912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Минимальный необходимый объем медицинской помощи для </a:t>
            </a: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КАЖДОГО ЧЕЛОВЕКА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Контроль над заболеваниями, значимыми для </a:t>
            </a: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ВСЕГО ОБЩЕСТВА</a:t>
            </a:r>
            <a:endParaRPr/>
          </a:p>
        </p:txBody>
      </p:sp>
      <p:sp>
        <p:nvSpPr>
          <p:cNvPr id="641" name="Google Shape;641;p27"/>
          <p:cNvSpPr txBox="1"/>
          <p:nvPr/>
        </p:nvSpPr>
        <p:spPr>
          <a:xfrm>
            <a:off x="838200" y="3159125"/>
            <a:ext cx="3133725" cy="18288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помощь для повышения качества жизни </a:t>
            </a: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ЧЕЛОВЕКА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Основа для здоровья </a:t>
            </a: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БУДУЩЕГО ПОКОЛЕНИЯ</a:t>
            </a:r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258099" y="1032287"/>
            <a:ext cx="580102" cy="18398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</a:t>
            </a:r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258098" y="3159589"/>
            <a:ext cx="580102" cy="1839809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ОСМС</a:t>
            </a:r>
            <a:endParaRPr/>
          </a:p>
        </p:txBody>
      </p:sp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понять, какие услуги входят в ГОБМП и ОСМС?</a:t>
            </a:r>
            <a:endParaRPr/>
          </a:p>
        </p:txBody>
      </p:sp>
      <p:graphicFrame>
        <p:nvGraphicFramePr>
          <p:cNvPr id="649" name="Google Shape;649;p28"/>
          <p:cNvGraphicFramePr/>
          <p:nvPr/>
        </p:nvGraphicFramePr>
        <p:xfrm>
          <a:off x="336550" y="939800"/>
          <a:ext cx="11518875" cy="4793220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38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Медицинская помощь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 РК от 03.07.2017 № 450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Скорая медицинская помощь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 РК от 11.12.2017 № 933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Санитарная авиация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28.04.2015 № 281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Первичная медико-санитарная помощь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28.07.2015 № 626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Консультативно-диагностическая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28.07.2015 № 626</a:t>
                      </a:r>
                      <a:endParaRPr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17.08.2015 № 669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Стационарозамещающая помощь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17.08.2015 № 669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29.09.2015 № 761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Стационарная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29.09.2015 № 761</a:t>
                      </a:r>
                      <a:endParaRPr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27.02.2015 № 98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Восстановительное лечение и медицинская реабилитация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27.02.2015 № 98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 СР РК от 27.03.2015 № 168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Паллиативная помощь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 РК от 06.11.2009 № 666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Обеспечение препаратами и компонентами крови</a:t>
                      </a:r>
                      <a:endParaRPr/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МЗСР РК от 25.02.2015 № 97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Патологоанатомическая диагностика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Приказ МЗ РК от 26.03.2019 № ҚР ДСМ-13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Изъятие органов (тканей) для трансплантации 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25" marB="45725"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50" name="Google Shape;650;p2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21</a:t>
            </a:fld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Исходная ситуация</a:t>
            </a:r>
            <a:endParaRPr/>
          </a:p>
        </p:txBody>
      </p:sp>
      <p:sp>
        <p:nvSpPr>
          <p:cNvPr id="656" name="Google Shape;656;p2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22</a:t>
            </a:fld>
            <a:endParaRPr/>
          </a:p>
        </p:txBody>
      </p:sp>
      <p:sp>
        <p:nvSpPr>
          <p:cNvPr id="657" name="Google Shape;657;p29"/>
          <p:cNvSpPr txBox="1"/>
          <p:nvPr/>
        </p:nvSpPr>
        <p:spPr>
          <a:xfrm>
            <a:off x="838200" y="1325562"/>
            <a:ext cx="5049837" cy="223043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Неэффективная программа диспансерного наблюдения хронических болезней: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число визитов в организации ПМСП составляет 1,2 визита на 1 больного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нормативе 2 визита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год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потребность в диагностических услугах (≈96 млрд.тг.) фактически не подкреплена бюджетным финансированием</a:t>
            </a:r>
            <a:endParaRPr/>
          </a:p>
        </p:txBody>
      </p:sp>
      <p:sp>
        <p:nvSpPr>
          <p:cNvPr id="658" name="Google Shape;658;p29"/>
          <p:cNvSpPr txBox="1"/>
          <p:nvPr/>
        </p:nvSpPr>
        <p:spPr>
          <a:xfrm>
            <a:off x="6303962" y="1325562"/>
            <a:ext cx="5049837" cy="223043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структуре пролеченных больных в круглосуточном стационар</a:t>
            </a: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 (≈ 2,9 млн.случаев):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около 20% случаев – могли быть пролечены в условиях дневного стационара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видам госпитализации 68% случаев – экстренная госпитализация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видам заболеваний 24% (698,9 тыс.случаев) – хронические неинфекционные заболевания</a:t>
            </a:r>
            <a:endParaRPr/>
          </a:p>
        </p:txBody>
      </p:sp>
      <p:sp>
        <p:nvSpPr>
          <p:cNvPr id="659" name="Google Shape;659;p29"/>
          <p:cNvSpPr txBox="1"/>
          <p:nvPr/>
        </p:nvSpPr>
        <p:spPr>
          <a:xfrm>
            <a:off x="838200" y="3749675"/>
            <a:ext cx="5049837" cy="21463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Запланированный бюджет (при существующих тарифах)  не учитывает реальную потребность в услугах реабилитационной помощи </a:t>
            </a: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покрывает: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20% случаев реабилитации (кардиология, кардиохирургия, неврология, ортопедия)</a:t>
            </a:r>
            <a:endParaRPr/>
          </a:p>
        </p:txBody>
      </p:sp>
      <p:sp>
        <p:nvSpPr>
          <p:cNvPr id="660" name="Google Shape;660;p29"/>
          <p:cNvSpPr txBox="1"/>
          <p:nvPr/>
        </p:nvSpPr>
        <p:spPr>
          <a:xfrm>
            <a:off x="6303962" y="3760787"/>
            <a:ext cx="5049837" cy="21351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Запланированный бюджет (при существующих тарифах)  не учитывает реальную потребность в услугах паллиативной помощи </a:t>
            </a: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покрывает: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34% случаев паллиативной помощи (онкологические заболевания, туберкулез, терминальные стадии органной недостаточности и т.д.)</a:t>
            </a:r>
            <a:endParaRPr/>
          </a:p>
        </p:txBody>
      </p:sp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18" y="220723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Narrow"/>
              <a:buNone/>
            </a:pPr>
            <a: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меняется организация медицинской помощи?</a:t>
            </a:r>
            <a:b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5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(ГОБМП и ОСМС)</a:t>
            </a:r>
            <a:endParaRPr/>
          </a:p>
        </p:txBody>
      </p:sp>
      <p:sp>
        <p:nvSpPr>
          <p:cNvPr id="667" name="Google Shape;667;p30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23</a:t>
            </a:fld>
            <a:endParaRPr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1"/>
          <p:cNvSpPr txBox="1">
            <a:spLocks noGrp="1"/>
          </p:cNvSpPr>
          <p:nvPr>
            <p:ph type="title"/>
          </p:nvPr>
        </p:nvSpPr>
        <p:spPr>
          <a:xfrm>
            <a:off x="309562" y="81121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Санитарная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авиация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Что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это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такое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dirty="0"/>
          </a:p>
        </p:txBody>
      </p:sp>
      <p:sp>
        <p:nvSpPr>
          <p:cNvPr id="673" name="Google Shape;673;p3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24</a:t>
            </a:fld>
            <a:endParaRPr/>
          </a:p>
        </p:txBody>
      </p:sp>
      <p:sp>
        <p:nvSpPr>
          <p:cNvPr id="674" name="Google Shape;674;p31"/>
          <p:cNvSpPr txBox="1"/>
          <p:nvPr/>
        </p:nvSpPr>
        <p:spPr>
          <a:xfrm>
            <a:off x="336550" y="1758950"/>
            <a:ext cx="3495675" cy="854075"/>
          </a:xfrm>
          <a:prstGeom prst="rect">
            <a:avLst/>
          </a:prstGeom>
          <a:noFill/>
          <a:ln w="28575" cap="flat" cmpd="sng">
            <a:solidFill>
              <a:srgbClr val="8FAA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Санитарная авиация</a:t>
            </a:r>
            <a:endParaRPr/>
          </a:p>
        </p:txBody>
      </p:sp>
      <p:sp>
        <p:nvSpPr>
          <p:cNvPr id="675" name="Google Shape;675;p31"/>
          <p:cNvSpPr txBox="1"/>
          <p:nvPr/>
        </p:nvSpPr>
        <p:spPr>
          <a:xfrm>
            <a:off x="4433887" y="1758950"/>
            <a:ext cx="3494087" cy="854075"/>
          </a:xfrm>
          <a:prstGeom prst="rect">
            <a:avLst/>
          </a:prstGeom>
          <a:noFill/>
          <a:ln w="28575" cap="flat" cmpd="sng">
            <a:solidFill>
              <a:srgbClr val="8FAA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Авиационные услуги</a:t>
            </a:r>
            <a:endParaRPr/>
          </a:p>
        </p:txBody>
      </p:sp>
      <p:sp>
        <p:nvSpPr>
          <p:cNvPr id="676" name="Google Shape;676;p31"/>
          <p:cNvSpPr txBox="1"/>
          <p:nvPr/>
        </p:nvSpPr>
        <p:spPr>
          <a:xfrm>
            <a:off x="8531225" y="1758950"/>
            <a:ext cx="3494087" cy="854075"/>
          </a:xfrm>
          <a:prstGeom prst="rect">
            <a:avLst/>
          </a:prstGeom>
          <a:noFill/>
          <a:ln w="28575" cap="flat" cmpd="sng">
            <a:solidFill>
              <a:srgbClr val="8FAA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Медицинские услуги: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Эвакуация пациента, или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Транспортировка специалистов</a:t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3924300" y="1947862"/>
            <a:ext cx="415925" cy="477837"/>
          </a:xfrm>
          <a:custGeom>
            <a:avLst/>
            <a:gdLst/>
            <a:ahLst/>
            <a:cxnLst/>
            <a:rect l="l" t="t" r="r" b="b"/>
            <a:pathLst>
              <a:path w="415925" h="477837" extrusionOk="0">
                <a:moveTo>
                  <a:pt x="55131" y="98434"/>
                </a:moveTo>
                <a:lnTo>
                  <a:pt x="360794" y="98434"/>
                </a:lnTo>
                <a:lnTo>
                  <a:pt x="360794" y="210822"/>
                </a:lnTo>
                <a:lnTo>
                  <a:pt x="55131" y="210822"/>
                </a:lnTo>
                <a:lnTo>
                  <a:pt x="55131" y="98434"/>
                </a:lnTo>
                <a:close/>
                <a:moveTo>
                  <a:pt x="55131" y="267015"/>
                </a:moveTo>
                <a:lnTo>
                  <a:pt x="360794" y="267015"/>
                </a:lnTo>
                <a:lnTo>
                  <a:pt x="360794" y="379403"/>
                </a:lnTo>
                <a:lnTo>
                  <a:pt x="55131" y="379403"/>
                </a:lnTo>
                <a:lnTo>
                  <a:pt x="55131" y="267015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8021637" y="1947862"/>
            <a:ext cx="415925" cy="477837"/>
          </a:xfrm>
          <a:custGeom>
            <a:avLst/>
            <a:gdLst/>
            <a:ahLst/>
            <a:cxnLst/>
            <a:rect l="l" t="t" r="r" b="b"/>
            <a:pathLst>
              <a:path w="415925" h="477837" extrusionOk="0">
                <a:moveTo>
                  <a:pt x="55131" y="190006"/>
                </a:moveTo>
                <a:lnTo>
                  <a:pt x="159050" y="190006"/>
                </a:lnTo>
                <a:lnTo>
                  <a:pt x="159050" y="63337"/>
                </a:lnTo>
                <a:lnTo>
                  <a:pt x="256875" y="63337"/>
                </a:lnTo>
                <a:lnTo>
                  <a:pt x="256875" y="190006"/>
                </a:lnTo>
                <a:lnTo>
                  <a:pt x="360794" y="190006"/>
                </a:lnTo>
                <a:lnTo>
                  <a:pt x="360794" y="287831"/>
                </a:lnTo>
                <a:lnTo>
                  <a:pt x="256875" y="287831"/>
                </a:lnTo>
                <a:lnTo>
                  <a:pt x="256875" y="414500"/>
                </a:lnTo>
                <a:lnTo>
                  <a:pt x="159050" y="414500"/>
                </a:lnTo>
                <a:lnTo>
                  <a:pt x="159050" y="287831"/>
                </a:lnTo>
                <a:lnTo>
                  <a:pt x="55131" y="287831"/>
                </a:lnTo>
                <a:lnTo>
                  <a:pt x="55131" y="190006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1"/>
          <p:cNvSpPr txBox="1"/>
          <p:nvPr/>
        </p:nvSpPr>
        <p:spPr>
          <a:xfrm>
            <a:off x="309562" y="3124200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принимается решение об оказании помощи?</a:t>
            </a: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336550" y="4165600"/>
            <a:ext cx="1979612" cy="1176337"/>
          </a:xfrm>
          <a:prstGeom prst="rightArrowCallout">
            <a:avLst>
              <a:gd name="adj1" fmla="val 15436"/>
              <a:gd name="adj2" fmla="val 54"/>
              <a:gd name="adj3" fmla="val 16894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1.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Врач-координатор обращается в РЦСА</a:t>
            </a: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2406650" y="4165600"/>
            <a:ext cx="1981200" cy="1176337"/>
          </a:xfrm>
          <a:prstGeom prst="rightArrowCallout">
            <a:avLst>
              <a:gd name="adj1" fmla="val 15436"/>
              <a:gd name="adj2" fmla="val 54"/>
              <a:gd name="adj3" fmla="val 16897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2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Диспетчерская служба РЦСА изучает мед.документацию </a:t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4478337" y="4165600"/>
            <a:ext cx="1981200" cy="1176337"/>
          </a:xfrm>
          <a:prstGeom prst="rightArrowCallout">
            <a:avLst>
              <a:gd name="adj1" fmla="val 15436"/>
              <a:gd name="adj2" fmla="val 54"/>
              <a:gd name="adj3" fmla="val 16897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3. 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Телемедицинские консультации врачей (РЦСА и регионы) </a:t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6545262" y="4159250"/>
            <a:ext cx="1981200" cy="1176337"/>
          </a:xfrm>
          <a:prstGeom prst="rightArrowCallout">
            <a:avLst>
              <a:gd name="adj1" fmla="val 15436"/>
              <a:gd name="adj2" fmla="val 54"/>
              <a:gd name="adj3" fmla="val 16897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4. 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Формирование мобильной бригады</a:t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8616950" y="4165600"/>
            <a:ext cx="1979612" cy="1176337"/>
          </a:xfrm>
          <a:prstGeom prst="rightArrowCallout">
            <a:avLst>
              <a:gd name="adj1" fmla="val 15436"/>
              <a:gd name="adj2" fmla="val 54"/>
              <a:gd name="adj3" fmla="val 16894"/>
              <a:gd name="adj4" fmla="val 64977"/>
            </a:avLst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Этап 5.</a:t>
            </a: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Вылет мобильной бригады</a:t>
            </a:r>
            <a:endParaRPr/>
          </a:p>
        </p:txBody>
      </p:sp>
      <p:sp>
        <p:nvSpPr>
          <p:cNvPr id="685" name="Google Shape;685;p31"/>
          <p:cNvSpPr txBox="1"/>
          <p:nvPr/>
        </p:nvSpPr>
        <p:spPr>
          <a:xfrm>
            <a:off x="10683875" y="4159250"/>
            <a:ext cx="1325562" cy="117633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Эвакуация пациента или оказание помощи на месте</a:t>
            </a:r>
            <a:endParaRPr/>
          </a:p>
        </p:txBody>
      </p:sp>
      <p:pic>
        <p:nvPicPr>
          <p:cNvPr id="17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2"/>
          <p:cNvSpPr txBox="1">
            <a:spLocks noGrp="1"/>
          </p:cNvSpPr>
          <p:nvPr>
            <p:ph type="title"/>
          </p:nvPr>
        </p:nvSpPr>
        <p:spPr>
          <a:xfrm>
            <a:off x="1025525" y="136525"/>
            <a:ext cx="105156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Скорая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Что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изменилось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2018 </a:t>
            </a:r>
            <a:r>
              <a:rPr lang="en-US" sz="28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году</a:t>
            </a:r>
            <a:r>
              <a:rPr lang="en-US" sz="28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dirty="0"/>
          </a:p>
        </p:txBody>
      </p:sp>
      <p:sp>
        <p:nvSpPr>
          <p:cNvPr id="691" name="Google Shape;691;p3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25</a:t>
            </a:fld>
            <a:endParaRPr/>
          </a:p>
        </p:txBody>
      </p:sp>
      <p:sp>
        <p:nvSpPr>
          <p:cNvPr id="692" name="Google Shape;692;p32"/>
          <p:cNvSpPr txBox="1"/>
          <p:nvPr/>
        </p:nvSpPr>
        <p:spPr>
          <a:xfrm>
            <a:off x="1025525" y="1147762"/>
            <a:ext cx="4329112" cy="6604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Классификация вызовов</a:t>
            </a:r>
            <a:endParaRPr/>
          </a:p>
        </p:txBody>
      </p:sp>
      <p:sp>
        <p:nvSpPr>
          <p:cNvPr id="693" name="Google Shape;693;p32"/>
          <p:cNvSpPr txBox="1"/>
          <p:nvPr/>
        </p:nvSpPr>
        <p:spPr>
          <a:xfrm>
            <a:off x="6837362" y="1147762"/>
            <a:ext cx="4329112" cy="6604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Включение в периметр СМП приемных отделений стационаров</a:t>
            </a:r>
            <a:endParaRPr/>
          </a:p>
        </p:txBody>
      </p:sp>
      <p:sp>
        <p:nvSpPr>
          <p:cNvPr id="694" name="Google Shape;694;p32"/>
          <p:cNvSpPr txBox="1"/>
          <p:nvPr/>
        </p:nvSpPr>
        <p:spPr>
          <a:xfrm>
            <a:off x="3362325" y="24177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категория срочности (10 мин)</a:t>
            </a: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568325" y="976312"/>
            <a:ext cx="650875" cy="660400"/>
          </a:xfrm>
          <a:prstGeom prst="octagon">
            <a:avLst>
              <a:gd name="adj" fmla="val 29289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Narrow"/>
              <a:buNone/>
            </a:pPr>
            <a:r>
              <a:rPr lang="en-US" sz="20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6400800" y="949325"/>
            <a:ext cx="650875" cy="660400"/>
          </a:xfrm>
          <a:prstGeom prst="octagon">
            <a:avLst>
              <a:gd name="adj" fmla="val 29289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Narrow"/>
              <a:buNone/>
            </a:pPr>
            <a:r>
              <a:rPr lang="en-US" sz="20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/>
          </a:p>
        </p:txBody>
      </p:sp>
      <p:sp>
        <p:nvSpPr>
          <p:cNvPr id="697" name="Google Shape;697;p32"/>
          <p:cNvSpPr txBox="1"/>
          <p:nvPr/>
        </p:nvSpPr>
        <p:spPr>
          <a:xfrm>
            <a:off x="3362325" y="33575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категория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срочности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(15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мин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</p:txBody>
      </p:sp>
      <p:sp>
        <p:nvSpPr>
          <p:cNvPr id="698" name="Google Shape;698;p32"/>
          <p:cNvSpPr txBox="1"/>
          <p:nvPr/>
        </p:nvSpPr>
        <p:spPr>
          <a:xfrm>
            <a:off x="3362325" y="42973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 категория срочности (30 мин)</a:t>
            </a:r>
            <a:endParaRPr/>
          </a:p>
        </p:txBody>
      </p:sp>
      <p:sp>
        <p:nvSpPr>
          <p:cNvPr id="699" name="Google Shape;699;p32"/>
          <p:cNvSpPr txBox="1"/>
          <p:nvPr/>
        </p:nvSpPr>
        <p:spPr>
          <a:xfrm>
            <a:off x="3362325" y="5237162"/>
            <a:ext cx="1971675" cy="6604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 категория срочности (60 мин)</a:t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 rot="10800000">
            <a:off x="2997200" y="2733675"/>
            <a:ext cx="193675" cy="1858962"/>
          </a:xfrm>
          <a:prstGeom prst="rightBrace">
            <a:avLst>
              <a:gd name="adj1" fmla="val 129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2"/>
          <p:cNvSpPr txBox="1"/>
          <p:nvPr/>
        </p:nvSpPr>
        <p:spPr>
          <a:xfrm>
            <a:off x="833437" y="3357562"/>
            <a:ext cx="1970087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ССМП (emergency)</a:t>
            </a:r>
            <a:endParaRPr/>
          </a:p>
        </p:txBody>
      </p:sp>
      <p:sp>
        <p:nvSpPr>
          <p:cNvPr id="702" name="Google Shape;702;p32"/>
          <p:cNvSpPr txBox="1"/>
          <p:nvPr/>
        </p:nvSpPr>
        <p:spPr>
          <a:xfrm>
            <a:off x="833437" y="5237162"/>
            <a:ext cx="1970087" cy="6604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 (ambulance)</a:t>
            </a:r>
            <a:endParaRPr/>
          </a:p>
        </p:txBody>
      </p:sp>
      <p:sp>
        <p:nvSpPr>
          <p:cNvPr id="703" name="Google Shape;703;p32"/>
          <p:cNvSpPr txBox="1"/>
          <p:nvPr/>
        </p:nvSpPr>
        <p:spPr>
          <a:xfrm>
            <a:off x="6837362" y="2417762"/>
            <a:ext cx="1971675" cy="660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группа</a:t>
            </a:r>
            <a:endParaRPr/>
          </a:p>
        </p:txBody>
      </p:sp>
      <p:sp>
        <p:nvSpPr>
          <p:cNvPr id="704" name="Google Shape;704;p32"/>
          <p:cNvSpPr txBox="1"/>
          <p:nvPr/>
        </p:nvSpPr>
        <p:spPr>
          <a:xfrm>
            <a:off x="6837362" y="3357562"/>
            <a:ext cx="1971675" cy="66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группа</a:t>
            </a:r>
            <a:endParaRPr/>
          </a:p>
        </p:txBody>
      </p:sp>
      <p:sp>
        <p:nvSpPr>
          <p:cNvPr id="705" name="Google Shape;705;p32"/>
          <p:cNvSpPr txBox="1"/>
          <p:nvPr/>
        </p:nvSpPr>
        <p:spPr>
          <a:xfrm>
            <a:off x="6837362" y="4297362"/>
            <a:ext cx="1971675" cy="660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ru-RU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группа</a:t>
            </a:r>
            <a:endParaRPr dirty="0"/>
          </a:p>
        </p:txBody>
      </p:sp>
      <p:sp>
        <p:nvSpPr>
          <p:cNvPr id="706" name="Google Shape;706;p32"/>
          <p:cNvSpPr txBox="1"/>
          <p:nvPr/>
        </p:nvSpPr>
        <p:spPr>
          <a:xfrm>
            <a:off x="9194800" y="24177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Экстренная и неотложная помощь</a:t>
            </a:r>
            <a:endParaRPr/>
          </a:p>
        </p:txBody>
      </p:sp>
      <p:sp>
        <p:nvSpPr>
          <p:cNvPr id="707" name="Google Shape;707;p32"/>
          <p:cNvSpPr txBox="1"/>
          <p:nvPr/>
        </p:nvSpPr>
        <p:spPr>
          <a:xfrm>
            <a:off x="9194800" y="33575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 требующие экстренной и неотложной помощи</a:t>
            </a:r>
            <a:endParaRPr/>
          </a:p>
        </p:txBody>
      </p:sp>
      <p:sp>
        <p:nvSpPr>
          <p:cNvPr id="708" name="Google Shape;708;p32"/>
          <p:cNvSpPr txBox="1"/>
          <p:nvPr/>
        </p:nvSpPr>
        <p:spPr>
          <a:xfrm>
            <a:off x="9194800" y="4297362"/>
            <a:ext cx="1971675" cy="6604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Незначительная медицинская помощь</a:t>
            </a:r>
            <a:endParaRPr/>
          </a:p>
        </p:txBody>
      </p:sp>
      <p:pic>
        <p:nvPicPr>
          <p:cNvPr id="21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3"/>
          <p:cNvSpPr txBox="1"/>
          <p:nvPr/>
        </p:nvSpPr>
        <p:spPr>
          <a:xfrm>
            <a:off x="612775" y="973137"/>
            <a:ext cx="1838325" cy="2060575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2 908 592 случаев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396,0 млрд. тенге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4" name="Google Shape;714;p33"/>
          <p:cNvSpPr/>
          <p:nvPr/>
        </p:nvSpPr>
        <p:spPr>
          <a:xfrm rot="2280000">
            <a:off x="2290762" y="3051175"/>
            <a:ext cx="2420937" cy="646112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63321" y="700221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32691" y="1269887"/>
                  <a:pt x="1830560" y="1252664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C3E7C"/>
              </a:gs>
              <a:gs pos="77999">
                <a:srgbClr val="C1D8F8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3"/>
          <p:cNvSpPr txBox="1"/>
          <p:nvPr/>
        </p:nvSpPr>
        <p:spPr>
          <a:xfrm>
            <a:off x="0" y="352572"/>
            <a:ext cx="12192000" cy="522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Перераспределение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потока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пациентов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между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уровнями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медицинской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/>
          </a:p>
        </p:txBody>
      </p:sp>
      <p:sp>
        <p:nvSpPr>
          <p:cNvPr id="716" name="Google Shape;716;p33"/>
          <p:cNvSpPr txBox="1"/>
          <p:nvPr/>
        </p:nvSpPr>
        <p:spPr>
          <a:xfrm>
            <a:off x="11312525" y="6475412"/>
            <a:ext cx="8080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26</a:t>
            </a:fld>
            <a:endParaRPr/>
          </a:p>
        </p:txBody>
      </p:sp>
      <p:sp>
        <p:nvSpPr>
          <p:cNvPr id="717" name="Google Shape;717;p33"/>
          <p:cNvSpPr txBox="1"/>
          <p:nvPr/>
        </p:nvSpPr>
        <p:spPr>
          <a:xfrm>
            <a:off x="612775" y="5037137"/>
            <a:ext cx="1838325" cy="725487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3"/>
          <p:cNvSpPr txBox="1"/>
          <p:nvPr/>
        </p:nvSpPr>
        <p:spPr>
          <a:xfrm>
            <a:off x="646112" y="5030787"/>
            <a:ext cx="183832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Амбулаторно поликлиническая помощь</a:t>
            </a:r>
            <a:endParaRPr/>
          </a:p>
        </p:txBody>
      </p:sp>
      <p:sp>
        <p:nvSpPr>
          <p:cNvPr id="719" name="Google Shape;719;p33"/>
          <p:cNvSpPr txBox="1"/>
          <p:nvPr/>
        </p:nvSpPr>
        <p:spPr>
          <a:xfrm>
            <a:off x="4579937" y="973137"/>
            <a:ext cx="1838325" cy="1565275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2 706 556 случаев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370,3 млрд. тенге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/>
          </a:p>
        </p:txBody>
      </p:sp>
      <p:sp>
        <p:nvSpPr>
          <p:cNvPr id="720" name="Google Shape;720;p33"/>
          <p:cNvSpPr txBox="1"/>
          <p:nvPr/>
        </p:nvSpPr>
        <p:spPr>
          <a:xfrm>
            <a:off x="4570412" y="2595562"/>
            <a:ext cx="1838325" cy="1068387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1 028 398 случаев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37,1 млрд. тенге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1" name="Google Shape;721;p33"/>
          <p:cNvSpPr txBox="1"/>
          <p:nvPr/>
        </p:nvSpPr>
        <p:spPr>
          <a:xfrm>
            <a:off x="4560887" y="4473575"/>
            <a:ext cx="1836737" cy="136525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+ 461 789 случаев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+ 6,3 млрд. тенге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2" name="Google Shape;722;p33"/>
          <p:cNvSpPr txBox="1"/>
          <p:nvPr/>
        </p:nvSpPr>
        <p:spPr>
          <a:xfrm>
            <a:off x="4570412" y="1074737"/>
            <a:ext cx="18383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Круглосуточный стационар</a:t>
            </a:r>
            <a:endParaRPr/>
          </a:p>
        </p:txBody>
      </p:sp>
      <p:sp>
        <p:nvSpPr>
          <p:cNvPr id="723" name="Google Shape;723;p33"/>
          <p:cNvSpPr txBox="1"/>
          <p:nvPr/>
        </p:nvSpPr>
        <p:spPr>
          <a:xfrm>
            <a:off x="4570412" y="2595562"/>
            <a:ext cx="18383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Дневной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</a:t>
            </a:r>
            <a:endParaRPr/>
          </a:p>
        </p:txBody>
      </p:sp>
      <p:sp>
        <p:nvSpPr>
          <p:cNvPr id="724" name="Google Shape;724;p33"/>
          <p:cNvSpPr txBox="1"/>
          <p:nvPr/>
        </p:nvSpPr>
        <p:spPr>
          <a:xfrm>
            <a:off x="4560887" y="4548187"/>
            <a:ext cx="183673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Амбулаторно поликлиническая помощь</a:t>
            </a:r>
            <a:endParaRPr/>
          </a:p>
        </p:txBody>
      </p:sp>
      <p:sp>
        <p:nvSpPr>
          <p:cNvPr id="725" name="Google Shape;725;p33"/>
          <p:cNvSpPr txBox="1"/>
          <p:nvPr/>
        </p:nvSpPr>
        <p:spPr>
          <a:xfrm>
            <a:off x="4560887" y="3717925"/>
            <a:ext cx="1836737" cy="725487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3"/>
          <p:cNvSpPr txBox="1"/>
          <p:nvPr/>
        </p:nvSpPr>
        <p:spPr>
          <a:xfrm>
            <a:off x="4581525" y="3670300"/>
            <a:ext cx="1838325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</a:t>
            </a:r>
            <a:endParaRPr/>
          </a:p>
        </p:txBody>
      </p:sp>
      <p:sp>
        <p:nvSpPr>
          <p:cNvPr id="727" name="Google Shape;727;p33"/>
          <p:cNvSpPr txBox="1"/>
          <p:nvPr/>
        </p:nvSpPr>
        <p:spPr>
          <a:xfrm>
            <a:off x="612775" y="4687887"/>
            <a:ext cx="1838325" cy="315912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3"/>
          <p:cNvSpPr txBox="1"/>
          <p:nvPr/>
        </p:nvSpPr>
        <p:spPr>
          <a:xfrm>
            <a:off x="611187" y="4695825"/>
            <a:ext cx="18367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</a:t>
            </a:r>
            <a:endParaRPr/>
          </a:p>
        </p:txBody>
      </p:sp>
      <p:sp>
        <p:nvSpPr>
          <p:cNvPr id="729" name="Google Shape;729;p33"/>
          <p:cNvSpPr/>
          <p:nvPr/>
        </p:nvSpPr>
        <p:spPr>
          <a:xfrm>
            <a:off x="2540000" y="1038225"/>
            <a:ext cx="1916112" cy="1058862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12741" y="711716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00175" y="1246896"/>
                  <a:pt x="1933528" y="1241168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C3E7C"/>
              </a:gs>
              <a:gs pos="77999">
                <a:srgbClr val="C1D8F8"/>
              </a:gs>
              <a:gs pos="100000">
                <a:srgbClr val="E1ECFB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3"/>
          <p:cNvSpPr/>
          <p:nvPr/>
        </p:nvSpPr>
        <p:spPr>
          <a:xfrm rot="1320000">
            <a:off x="2274887" y="2765425"/>
            <a:ext cx="2293937" cy="647700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63321" y="700221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32691" y="1269887"/>
                  <a:pt x="1830560" y="1252664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C3E7C"/>
              </a:gs>
              <a:gs pos="74000">
                <a:srgbClr val="C1D8F8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3"/>
          <p:cNvSpPr/>
          <p:nvPr/>
        </p:nvSpPr>
        <p:spPr>
          <a:xfrm rot="-360000">
            <a:off x="2555875" y="2836862"/>
            <a:ext cx="1957387" cy="693737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63321" y="700221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32691" y="1269887"/>
                  <a:pt x="1830560" y="1252664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E699"/>
              </a:gs>
              <a:gs pos="72000">
                <a:srgbClr val="FFE699"/>
              </a:gs>
              <a:gs pos="100000">
                <a:srgbClr val="FFE6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3"/>
          <p:cNvSpPr/>
          <p:nvPr/>
        </p:nvSpPr>
        <p:spPr>
          <a:xfrm rot="-240000">
            <a:off x="2465387" y="4038600"/>
            <a:ext cx="1957387" cy="693737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63321" y="700221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32691" y="1269887"/>
                  <a:pt x="1830560" y="1252664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E699"/>
              </a:gs>
              <a:gs pos="75000">
                <a:srgbClr val="FFE699"/>
              </a:gs>
              <a:gs pos="100000">
                <a:srgbClr val="FFE6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3"/>
          <p:cNvSpPr/>
          <p:nvPr/>
        </p:nvSpPr>
        <p:spPr>
          <a:xfrm rot="1920000">
            <a:off x="2251075" y="4665662"/>
            <a:ext cx="2459037" cy="693737"/>
          </a:xfrm>
          <a:custGeom>
            <a:avLst/>
            <a:gdLst/>
            <a:ahLst/>
            <a:cxnLst/>
            <a:rect l="l" t="t" r="r" b="b"/>
            <a:pathLst>
              <a:path w="2724539" h="1971850" extrusionOk="0">
                <a:moveTo>
                  <a:pt x="0" y="0"/>
                </a:moveTo>
                <a:cubicBezTo>
                  <a:pt x="75205" y="157934"/>
                  <a:pt x="129945" y="608189"/>
                  <a:pt x="1567544" y="701071"/>
                </a:cubicBezTo>
                <a:cubicBezTo>
                  <a:pt x="1808104" y="705244"/>
                  <a:pt x="1963321" y="700221"/>
                  <a:pt x="2161209" y="699796"/>
                </a:cubicBezTo>
                <a:lnTo>
                  <a:pt x="2161209" y="418131"/>
                </a:lnTo>
                <a:lnTo>
                  <a:pt x="2724539" y="981461"/>
                </a:lnTo>
                <a:lnTo>
                  <a:pt x="2161209" y="1544791"/>
                </a:lnTo>
                <a:cubicBezTo>
                  <a:pt x="2161209" y="1446211"/>
                  <a:pt x="2161208" y="1347631"/>
                  <a:pt x="2161208" y="1249051"/>
                </a:cubicBezTo>
                <a:cubicBezTo>
                  <a:pt x="1832691" y="1269887"/>
                  <a:pt x="1830560" y="1252664"/>
                  <a:pt x="1533456" y="1269745"/>
                </a:cubicBezTo>
                <a:cubicBezTo>
                  <a:pt x="208508" y="1462181"/>
                  <a:pt x="209379" y="1604719"/>
                  <a:pt x="3607" y="1971850"/>
                </a:cubicBezTo>
                <a:cubicBezTo>
                  <a:pt x="-643" y="1322230"/>
                  <a:pt x="4250" y="64962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E699"/>
              </a:gs>
              <a:gs pos="75000">
                <a:srgbClr val="FFE28A"/>
              </a:gs>
              <a:gs pos="100000">
                <a:srgbClr val="FFE6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3"/>
          <p:cNvSpPr txBox="1"/>
          <p:nvPr/>
        </p:nvSpPr>
        <p:spPr>
          <a:xfrm>
            <a:off x="577850" y="5791200"/>
            <a:ext cx="1860550" cy="847725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2018 год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4 196 743 случаев 439,6 млрд.тг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5" name="Google Shape;735;p33"/>
          <p:cNvSpPr txBox="1"/>
          <p:nvPr/>
        </p:nvSpPr>
        <p:spPr>
          <a:xfrm>
            <a:off x="4570412" y="5853112"/>
            <a:ext cx="1860550" cy="633412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2020 год</a:t>
            </a:r>
            <a:br>
              <a:rPr lang="en-US" sz="16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6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(прогноз)</a:t>
            </a:r>
            <a:endParaRPr/>
          </a:p>
        </p:txBody>
      </p:sp>
      <p:sp>
        <p:nvSpPr>
          <p:cNvPr id="736" name="Google Shape;736;p33"/>
          <p:cNvSpPr txBox="1"/>
          <p:nvPr/>
        </p:nvSpPr>
        <p:spPr>
          <a:xfrm>
            <a:off x="6950075" y="906462"/>
            <a:ext cx="4919662" cy="3641725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Проведена оптимизация стационарных случаев, подлежащих госпитализации на разные уровни </a:t>
            </a:r>
            <a:r>
              <a:rPr lang="en-US" sz="1400" b="0" i="1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(более 700 тыс. случаев необоснованной госпитализации были исключены)</a:t>
            </a: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marL="266700" marR="0" lvl="0" indent="-266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Увеличение стационарозамещающей помощи при круглосуточных стационарах на 10% </a:t>
            </a:r>
            <a:r>
              <a:rPr lang="en-US" sz="1400" b="0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(оперативная активность)</a:t>
            </a: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, снижение стационарозамещающей помощи при поликлиниках на 27% </a:t>
            </a:r>
            <a:r>
              <a:rPr lang="en-US" sz="1400" b="0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(необоснованная госпитализация) </a:t>
            </a:r>
            <a:endParaRPr/>
          </a:p>
          <a:p>
            <a:pPr marL="266700" marR="0" lvl="0" indent="-266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Разработаны новые подходы реабилитации позднего восстановительного периода после перенесенных острых состояний и операций </a:t>
            </a:r>
            <a:r>
              <a:rPr lang="en-US" sz="1400" b="0" i="1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(дополнительно порядка 470 тыс. случаев)</a:t>
            </a:r>
            <a:endParaRPr/>
          </a:p>
          <a:p>
            <a:pPr marL="266700" marR="0" lvl="0" indent="-266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Пересмотрена стоимость оказания стационарозамещающих случаев на разных уровнях</a:t>
            </a:r>
            <a:endParaRPr/>
          </a:p>
          <a:p>
            <a:pPr marL="266700" marR="0" lvl="0" indent="-266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rabicPeriod"/>
            </a:pPr>
            <a:r>
              <a:rPr lang="en-US" sz="1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Сохранение уровня финансирования системы</a:t>
            </a:r>
            <a:endParaRPr/>
          </a:p>
        </p:txBody>
      </p:sp>
      <p:sp>
        <p:nvSpPr>
          <p:cNvPr id="737" name="Google Shape;737;p33"/>
          <p:cNvSpPr txBox="1"/>
          <p:nvPr/>
        </p:nvSpPr>
        <p:spPr>
          <a:xfrm>
            <a:off x="7075487" y="4841875"/>
            <a:ext cx="4821237" cy="1584325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 2 этапа – 103 479 случаев на 18,1 млрд.тг.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 3 этапа по уровням: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Круглосуточный стационар - 72 172 случаев на 9,8 млрд.тг,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Дневной стационар – 41 780 случаев на 2,3 млрд.тг,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АПП- 34 816 случаев на 1,2 млрд.тг </a:t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 rot="3540000">
            <a:off x="6157118" y="4453731"/>
            <a:ext cx="1343025" cy="404812"/>
          </a:xfrm>
          <a:prstGeom prst="leftArrow">
            <a:avLst>
              <a:gd name="adj1" fmla="val 3255"/>
              <a:gd name="adj2" fmla="val 50000"/>
            </a:avLst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3"/>
          <p:cNvSpPr txBox="1"/>
          <p:nvPr/>
        </p:nvSpPr>
        <p:spPr>
          <a:xfrm>
            <a:off x="611187" y="2498725"/>
            <a:ext cx="1827212" cy="542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 txBox="1"/>
          <p:nvPr/>
        </p:nvSpPr>
        <p:spPr>
          <a:xfrm>
            <a:off x="612775" y="1066800"/>
            <a:ext cx="18383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Круглосуточный стационар</a:t>
            </a:r>
            <a:endParaRPr/>
          </a:p>
        </p:txBody>
      </p:sp>
      <p:grpSp>
        <p:nvGrpSpPr>
          <p:cNvPr id="741" name="Google Shape;741;p33"/>
          <p:cNvGrpSpPr/>
          <p:nvPr/>
        </p:nvGrpSpPr>
        <p:grpSpPr>
          <a:xfrm>
            <a:off x="620712" y="3033712"/>
            <a:ext cx="1847850" cy="1660525"/>
            <a:chOff x="612793" y="3493004"/>
            <a:chExt cx="1847672" cy="1660265"/>
          </a:xfrm>
        </p:grpSpPr>
        <p:sp>
          <p:nvSpPr>
            <p:cNvPr id="742" name="Google Shape;742;p33"/>
            <p:cNvSpPr txBox="1"/>
            <p:nvPr/>
          </p:nvSpPr>
          <p:spPr>
            <a:xfrm>
              <a:off x="612793" y="3526336"/>
              <a:ext cx="1838148" cy="1604712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Narrow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1 288 151 случаев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 Narrow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42,6 млрд. тенге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3" name="Google Shape;743;p33"/>
            <p:cNvSpPr txBox="1"/>
            <p:nvPr/>
          </p:nvSpPr>
          <p:spPr>
            <a:xfrm>
              <a:off x="622521" y="3493004"/>
              <a:ext cx="18379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Дневной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стационар</a:t>
              </a:r>
              <a:endParaRPr/>
            </a:p>
          </p:txBody>
        </p:sp>
        <p:sp>
          <p:nvSpPr>
            <p:cNvPr id="744" name="Google Shape;744;p33"/>
            <p:cNvSpPr txBox="1"/>
            <p:nvPr/>
          </p:nvSpPr>
          <p:spPr>
            <a:xfrm>
              <a:off x="612793" y="4656459"/>
              <a:ext cx="1819100" cy="496810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rgbClr val="FFE6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33"/>
          <p:cNvSpPr txBox="1"/>
          <p:nvPr/>
        </p:nvSpPr>
        <p:spPr>
          <a:xfrm>
            <a:off x="4630737" y="3465512"/>
            <a:ext cx="1704975" cy="1635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E6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3"/>
          <p:cNvSpPr txBox="1"/>
          <p:nvPr/>
        </p:nvSpPr>
        <p:spPr>
          <a:xfrm>
            <a:off x="4605337" y="5588000"/>
            <a:ext cx="1743075" cy="2032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A9D1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3"/>
          <p:cNvSpPr txBox="1"/>
          <p:nvPr/>
        </p:nvSpPr>
        <p:spPr>
          <a:xfrm>
            <a:off x="4605337" y="3959225"/>
            <a:ext cx="1743075" cy="4699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4B1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38,0 млрд. тг. </a:t>
            </a:r>
            <a:endParaRPr/>
          </a:p>
        </p:txBody>
      </p:sp>
      <p:pic>
        <p:nvPicPr>
          <p:cNvPr id="37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4"/>
          <p:cNvSpPr txBox="1">
            <a:spLocks noGrp="1"/>
          </p:cNvSpPr>
          <p:nvPr>
            <p:ph type="title"/>
          </p:nvPr>
        </p:nvSpPr>
        <p:spPr>
          <a:xfrm>
            <a:off x="838200" y="388936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Первичная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медико-санитарная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Что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было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dirty="0"/>
          </a:p>
        </p:txBody>
      </p:sp>
      <p:sp>
        <p:nvSpPr>
          <p:cNvPr id="753" name="Google Shape;753;p34"/>
          <p:cNvSpPr txBox="1">
            <a:spLocks noGrp="1"/>
          </p:cNvSpPr>
          <p:nvPr>
            <p:ph type="body" idx="1"/>
          </p:nvPr>
        </p:nvSpPr>
        <p:spPr>
          <a:xfrm>
            <a:off x="5878512" y="1576387"/>
            <a:ext cx="5989637" cy="399415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Есть ли границы ПМСП?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именно медицинские услуги должны предоставляться на уровне ПМСП?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что именно должны быть направлены услуги ПМСП?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классифицировать услуги ПМСП (оформление рецепта, прием первичного пациента, оформление справки и т.д.)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регистрировать услуги?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рассчитать нагрузку на персонал?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определить себестоимость услуг ПМСП</a:t>
            </a:r>
            <a:endParaRPr/>
          </a:p>
        </p:txBody>
      </p:sp>
      <p:sp>
        <p:nvSpPr>
          <p:cNvPr id="754" name="Google Shape;754;p3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27</a:t>
            </a:fld>
            <a:endParaRPr/>
          </a:p>
        </p:txBody>
      </p:sp>
      <p:sp>
        <p:nvSpPr>
          <p:cNvPr id="755" name="Google Shape;755;p34"/>
          <p:cNvSpPr txBox="1"/>
          <p:nvPr/>
        </p:nvSpPr>
        <p:spPr>
          <a:xfrm>
            <a:off x="838200" y="1276350"/>
            <a:ext cx="4511675" cy="26543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en-US" sz="20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уровне ПМСП оказываются следующие виды медицинских услуг: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профилактические,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диагностические,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лечебные,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экспертизе временной нетрудоспособности</a:t>
            </a:r>
            <a:endParaRPr/>
          </a:p>
        </p:txBody>
      </p:sp>
      <p:graphicFrame>
        <p:nvGraphicFramePr>
          <p:cNvPr id="756" name="Google Shape;756;p34"/>
          <p:cNvGraphicFramePr/>
          <p:nvPr/>
        </p:nvGraphicFramePr>
        <p:xfrm>
          <a:off x="838200" y="4037012"/>
          <a:ext cx="4511675" cy="1841110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344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Виды услуг</a:t>
                      </a:r>
                      <a:endParaRPr/>
                    </a:p>
                  </a:txBody>
                  <a:tcPr marL="7625" marR="7625" marT="760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Кол-во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Прием и консультации</a:t>
                      </a:r>
                      <a:endParaRPr/>
                    </a:p>
                  </a:txBody>
                  <a:tcPr marL="7625" marR="7625" marT="760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Профилактика</a:t>
                      </a:r>
                      <a:endParaRPr/>
                    </a:p>
                  </a:txBody>
                  <a:tcPr marL="7625" marR="7625" marT="760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Диагностика</a:t>
                      </a:r>
                      <a:endParaRPr/>
                    </a:p>
                  </a:txBody>
                  <a:tcPr marL="7625" marR="7625" marT="760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Лечение, манипуляции и процедуры</a:t>
                      </a:r>
                      <a:endParaRPr/>
                    </a:p>
                  </a:txBody>
                  <a:tcPr marL="7625" marR="7625" marT="760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Всего услуг 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</a:t>
                      </a:r>
                      <a:endParaRPr/>
                    </a:p>
                  </a:txBody>
                  <a:tcPr marL="7625" marR="7625" marT="7600" marB="0" anchor="b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46" y="269078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6"/>
          <p:cNvSpPr txBox="1">
            <a:spLocks noGrp="1"/>
          </p:cNvSpPr>
          <p:nvPr>
            <p:ph type="title"/>
          </p:nvPr>
        </p:nvSpPr>
        <p:spPr>
          <a:xfrm>
            <a:off x="838200" y="485775"/>
            <a:ext cx="105156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Первичная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медико-санитарная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Новшества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Границы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</a:t>
            </a:r>
            <a:endParaRPr dirty="0"/>
          </a:p>
        </p:txBody>
      </p:sp>
      <p:sp>
        <p:nvSpPr>
          <p:cNvPr id="769" name="Google Shape;769;p3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28</a:t>
            </a:fld>
            <a:endParaRPr/>
          </a:p>
        </p:txBody>
      </p:sp>
      <p:graphicFrame>
        <p:nvGraphicFramePr>
          <p:cNvPr id="770" name="Google Shape;770;p36"/>
          <p:cNvGraphicFramePr/>
          <p:nvPr/>
        </p:nvGraphicFramePr>
        <p:xfrm>
          <a:off x="339725" y="1222375"/>
          <a:ext cx="11512525" cy="2880890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Средний медицинский работник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Врач ПМСП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Психолог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Социальный работник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Прием и консультирование пациентов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179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190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Лабораторная диагностика 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 (экспресс-тесты или качественные исследования)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Функциональная и инструментальная диагностика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Процедуры и манипуляции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Медицинская реабилитация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1" name="Google Shape;771;p36"/>
          <p:cNvSpPr txBox="1"/>
          <p:nvPr/>
        </p:nvSpPr>
        <p:spPr>
          <a:xfrm>
            <a:off x="339725" y="4284662"/>
            <a:ext cx="5021262" cy="188912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Исчерпывающий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 в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разрезе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специалистов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подлежащих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динамическому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наблюдению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существенная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оптимизация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неэффективных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подходов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диспансеризации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2</a:t>
            </a:r>
            <a:r>
              <a:rPr lang="ru-RU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вместо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259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болезней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</p:txBody>
      </p:sp>
      <p:sp>
        <p:nvSpPr>
          <p:cNvPr id="772" name="Google Shape;772;p36"/>
          <p:cNvSpPr txBox="1"/>
          <p:nvPr/>
        </p:nvSpPr>
        <p:spPr>
          <a:xfrm>
            <a:off x="6985000" y="4284662"/>
            <a:ext cx="4867275" cy="188912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Функциональные обязанности персонала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Требования к квалификации и компетенции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Учет производительности труда персонала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Оснащение медицинским оборудованием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Планирование закупа расходных материалов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Расчет себестоимости услуг</a:t>
            </a:r>
            <a:endParaRPr/>
          </a:p>
        </p:txBody>
      </p:sp>
      <p:sp>
        <p:nvSpPr>
          <p:cNvPr id="773" name="Google Shape;773;p36"/>
          <p:cNvSpPr/>
          <p:nvPr/>
        </p:nvSpPr>
        <p:spPr>
          <a:xfrm>
            <a:off x="5683250" y="4767262"/>
            <a:ext cx="979487" cy="923925"/>
          </a:xfrm>
          <a:prstGeom prst="rightArrow">
            <a:avLst>
              <a:gd name="adj1" fmla="val 11413"/>
              <a:gd name="adj2" fmla="val 50000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47" y="196972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9"/>
          <p:cNvSpPr txBox="1">
            <a:spLocks noGrp="1"/>
          </p:cNvSpPr>
          <p:nvPr>
            <p:ph type="title"/>
          </p:nvPr>
        </p:nvSpPr>
        <p:spPr>
          <a:xfrm>
            <a:off x="295275" y="99529"/>
            <a:ext cx="10515600" cy="7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КДП.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принципы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распределения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потока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пациентов</a:t>
            </a:r>
            <a:endParaRPr dirty="0"/>
          </a:p>
        </p:txBody>
      </p:sp>
      <p:sp>
        <p:nvSpPr>
          <p:cNvPr id="800" name="Google Shape;800;p39"/>
          <p:cNvSpPr txBox="1">
            <a:spLocks noGrp="1"/>
          </p:cNvSpPr>
          <p:nvPr>
            <p:ph type="body" idx="1"/>
          </p:nvPr>
        </p:nvSpPr>
        <p:spPr>
          <a:xfrm>
            <a:off x="295275" y="2197409"/>
            <a:ext cx="5157787" cy="601662"/>
          </a:xfrm>
          <a:prstGeom prst="rect">
            <a:avLst/>
          </a:prstGeom>
          <a:noFill/>
          <a:ln w="28575" cap="flat" cmpd="sng">
            <a:solidFill>
              <a:srgbClr val="F8CBA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ГОБМП – это,</a:t>
            </a:r>
            <a:endParaRPr/>
          </a:p>
        </p:txBody>
      </p:sp>
      <p:sp>
        <p:nvSpPr>
          <p:cNvPr id="801" name="Google Shape;801;p39"/>
          <p:cNvSpPr txBox="1">
            <a:spLocks noGrp="1"/>
          </p:cNvSpPr>
          <p:nvPr>
            <p:ph type="body" idx="1"/>
          </p:nvPr>
        </p:nvSpPr>
        <p:spPr>
          <a:xfrm>
            <a:off x="295275" y="2799071"/>
            <a:ext cx="5157787" cy="3235325"/>
          </a:xfrm>
          <a:prstGeom prst="rect">
            <a:avLst/>
          </a:prstGeom>
          <a:noFill/>
          <a:ln w="28575" cap="flat" cmpd="sng">
            <a:solidFill>
              <a:srgbClr val="F8CBA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социально-значимые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а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также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представляющие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опасность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окружающих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инфекции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заболеваний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подлежащих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динамическому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наблюдению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уровне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Только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КДУ,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которые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предусмотрены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ведения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вышеуказанных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заболеваний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Профосмотр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онкопатологию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2" name="Google Shape;802;p39"/>
          <p:cNvSpPr txBox="1">
            <a:spLocks noGrp="1"/>
          </p:cNvSpPr>
          <p:nvPr>
            <p:ph type="body" idx="1"/>
          </p:nvPr>
        </p:nvSpPr>
        <p:spPr>
          <a:xfrm>
            <a:off x="5627687" y="2197409"/>
            <a:ext cx="5183187" cy="601662"/>
          </a:xfrm>
          <a:prstGeom prst="rect">
            <a:avLst/>
          </a:prstGeom>
          <a:noFill/>
          <a:ln w="28575" cap="flat" cmpd="sng">
            <a:solidFill>
              <a:srgbClr val="F8CBA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ОСМС – это,</a:t>
            </a:r>
            <a:endParaRPr/>
          </a:p>
        </p:txBody>
      </p:sp>
      <p:sp>
        <p:nvSpPr>
          <p:cNvPr id="803" name="Google Shape;803;p39"/>
          <p:cNvSpPr txBox="1">
            <a:spLocks noGrp="1"/>
          </p:cNvSpPr>
          <p:nvPr>
            <p:ph type="body" idx="2"/>
          </p:nvPr>
        </p:nvSpPr>
        <p:spPr>
          <a:xfrm>
            <a:off x="5627687" y="2799071"/>
            <a:ext cx="5183187" cy="3235325"/>
          </a:xfrm>
          <a:prstGeom prst="rect">
            <a:avLst/>
          </a:prstGeom>
          <a:noFill/>
          <a:ln w="28575" cap="flat" cmpd="sng">
            <a:solidFill>
              <a:srgbClr val="F8CBAD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в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том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числе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хронические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орфанные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которые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входят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число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Социально-значимых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Представляющих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опасность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окружающих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Подлежащих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динамическому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наблюдению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уровне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ПМСП (2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Профилактические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осмотры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некоторых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категорий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взрослых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КДУ,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которые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необходимы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ведения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болезней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входящих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ГОБМП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Экстренная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плановая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стоматологическая</a:t>
            </a:r>
            <a:r>
              <a:rPr lang="en-US" sz="18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endParaRPr dirty="0"/>
          </a:p>
        </p:txBody>
      </p:sp>
      <p:sp>
        <p:nvSpPr>
          <p:cNvPr id="804" name="Google Shape;804;p39"/>
          <p:cNvSpPr txBox="1"/>
          <p:nvPr/>
        </p:nvSpPr>
        <p:spPr>
          <a:xfrm>
            <a:off x="8637986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29</a:t>
            </a:fld>
            <a:endParaRPr dirty="0"/>
          </a:p>
        </p:txBody>
      </p:sp>
      <p:sp>
        <p:nvSpPr>
          <p:cNvPr id="805" name="Google Shape;805;p39"/>
          <p:cNvSpPr txBox="1"/>
          <p:nvPr/>
        </p:nvSpPr>
        <p:spPr>
          <a:xfrm>
            <a:off x="295275" y="801997"/>
            <a:ext cx="10515600" cy="1395412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Одна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же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услуга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КДП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может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входить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пакет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ГОБМП,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так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в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пакет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ОСМС,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поэтому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распределения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важно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понимать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AutoNum type="arabicParenR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покрываются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исключительно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ГОБМП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AutoNum type="arabicParenR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медицинские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входят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исключительно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ОСМС (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некоторые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проф.осмотры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или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стоматология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dirty="0"/>
          </a:p>
        </p:txBody>
      </p:sp>
      <p:pic>
        <p:nvPicPr>
          <p:cNvPr id="10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30" y="209982"/>
            <a:ext cx="1294601" cy="288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835" y="6034396"/>
            <a:ext cx="11234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Пациент имеет право выбора медицинской организации, оказывающей услуги КДП </a:t>
            </a:r>
            <a:r>
              <a:rPr lang="ru-RU" dirty="0"/>
              <a:t>согласно пункту 77, приказа МЗ РК №591: направление от врача ПМСП или профильного специалиста субъекта здравоохранения является основанием для заключения договора между поставщиком ПМСП и организацией КДП, состоящей в базе данных в качестве соисполнителя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Narrow"/>
              <a:buNone/>
            </a:pPr>
            <a:r>
              <a:rPr lang="ru-RU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Вызовы, стоящие перед системой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здравоохранения</a:t>
            </a:r>
            <a:endParaRPr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8"/>
          <p:cNvSpPr txBox="1">
            <a:spLocks noGrp="1"/>
          </p:cNvSpPr>
          <p:nvPr>
            <p:ph type="title"/>
          </p:nvPr>
        </p:nvSpPr>
        <p:spPr>
          <a:xfrm>
            <a:off x="336550" y="168275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Консультативно-диагностическая помощь. </a:t>
            </a:r>
            <a:b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распределены услуги КДП между ГОБМП и ОСМС? </a:t>
            </a: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(1)</a:t>
            </a:r>
            <a:endParaRPr/>
          </a:p>
        </p:txBody>
      </p:sp>
      <p:sp>
        <p:nvSpPr>
          <p:cNvPr id="790" name="Google Shape;790;p3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30</a:t>
            </a:fld>
            <a:endParaRPr/>
          </a:p>
        </p:txBody>
      </p:sp>
      <p:graphicFrame>
        <p:nvGraphicFramePr>
          <p:cNvPr id="791" name="Google Shape;791;p38"/>
          <p:cNvGraphicFramePr/>
          <p:nvPr>
            <p:extLst>
              <p:ext uri="{D42A27DB-BD31-4B8C-83A1-F6EECF244321}">
                <p14:modId xmlns:p14="http://schemas.microsoft.com/office/powerpoint/2010/main" val="3547021474"/>
              </p:ext>
            </p:extLst>
          </p:nvPr>
        </p:nvGraphicFramePr>
        <p:xfrm>
          <a:off x="336550" y="1182687"/>
          <a:ext cx="11518875" cy="496485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Направления деятельности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осмотры детей в возрасте до восемнадцати лет и лиц старше восемнадцати лет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(прил. 2*) от 28.07.2015 № 626</a:t>
                      </a: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медико-социальная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помощь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лицам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страдающим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социально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значимыми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заболеваниями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включая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их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динамическое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наблюдение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</a:t>
                      </a:r>
                      <a:r>
                        <a:rPr lang="ru-RU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группы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болезней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(прил. 4) от 28.07.2015 № 626</a:t>
                      </a: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прием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консультации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профильных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специалистов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лиц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с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хроническими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заболеваниями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подлежащими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динамическому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наблюдению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(2</a:t>
                      </a:r>
                      <a:r>
                        <a:rPr lang="ru-RU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групп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sng" dirty="0" err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болезней</a:t>
                      </a:r>
                      <a:r>
                        <a:rPr lang="en-US" sz="1400" b="0" i="0" u="sng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 dirty="0"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№281 (прил. 3) от 28.04.2015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3.1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осмотры (в том числе скрининги) целевых групп населения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 685 от 10.11.2009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3.2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медико-генетическое консультирование беременных и детей до восемнадцати лет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3.3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медицинское наблюдение и патронаж осложненной беременности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прием и консультации профильными специалистами лиц с заболеваниями, не подлежащими динамическому наблюдению в рамках ГОБМП </a:t>
                      </a:r>
                      <a:r>
                        <a:rPr lang="en-US" sz="1400" b="0" i="0" u="sng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(80 групп болезней)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(прил. 5) от 28.07.2015 № 626</a:t>
                      </a: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диагностические услуги, в том числе лабораторная диагностика, по перечню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(прил. 2) от 28.07.2015 № 626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(прил. 2) от 28.07.2015 № 626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медицинское освидетельствование на предмет употребления психоактивных веществ</a:t>
                      </a:r>
                      <a:endParaRPr/>
                    </a:p>
                  </a:txBody>
                  <a:tcPr marL="91425" marR="91425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оказание экстренной и плановой стоматологической помощи отдельным категориям населения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Нет </a:t>
                      </a:r>
                      <a:endParaRPr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№626 (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прил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2*)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28.07.2015 № 626</a:t>
                      </a:r>
                      <a:endParaRPr dirty="0"/>
                    </a:p>
                  </a:txBody>
                  <a:tcPr marL="91425" marR="91425" marT="45700" marB="457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92" name="Google Shape;792;p38"/>
          <p:cNvSpPr txBox="1"/>
          <p:nvPr/>
        </p:nvSpPr>
        <p:spPr>
          <a:xfrm>
            <a:off x="336550" y="6356350"/>
            <a:ext cx="946150" cy="333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Да</a:t>
            </a:r>
            <a:endParaRPr/>
          </a:p>
        </p:txBody>
      </p:sp>
      <p:sp>
        <p:nvSpPr>
          <p:cNvPr id="793" name="Google Shape;793;p38"/>
          <p:cNvSpPr txBox="1"/>
          <p:nvPr/>
        </p:nvSpPr>
        <p:spPr>
          <a:xfrm>
            <a:off x="1492250" y="6356350"/>
            <a:ext cx="946150" cy="33337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Нет</a:t>
            </a:r>
            <a:endParaRPr/>
          </a:p>
        </p:txBody>
      </p:sp>
      <p:sp>
        <p:nvSpPr>
          <p:cNvPr id="794" name="Google Shape;794;p38"/>
          <p:cNvSpPr txBox="1"/>
          <p:nvPr/>
        </p:nvSpPr>
        <p:spPr>
          <a:xfrm>
            <a:off x="2647950" y="6356350"/>
            <a:ext cx="946150" cy="333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Смешанно</a:t>
            </a:r>
            <a:endParaRPr/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0"/>
          <p:cNvSpPr txBox="1">
            <a:spLocks noGrp="1"/>
          </p:cNvSpPr>
          <p:nvPr>
            <p:ph type="title"/>
          </p:nvPr>
        </p:nvSpPr>
        <p:spPr>
          <a:xfrm>
            <a:off x="336550" y="671100"/>
            <a:ext cx="10515600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КДП.</a:t>
            </a: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Распределение профилактических осмотров (скринингов) </a:t>
            </a:r>
            <a:endParaRPr/>
          </a:p>
        </p:txBody>
      </p:sp>
      <p:graphicFrame>
        <p:nvGraphicFramePr>
          <p:cNvPr id="811" name="Google Shape;811;p40"/>
          <p:cNvGraphicFramePr/>
          <p:nvPr>
            <p:extLst>
              <p:ext uri="{D42A27DB-BD31-4B8C-83A1-F6EECF244321}">
                <p14:modId xmlns:p14="http://schemas.microsoft.com/office/powerpoint/2010/main" val="2506077210"/>
              </p:ext>
            </p:extLst>
          </p:nvPr>
        </p:nvGraphicFramePr>
        <p:xfrm>
          <a:off x="336550" y="1502950"/>
          <a:ext cx="11539525" cy="492160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 п/п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Целевая группа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Вид профилактического медицинского (скринингового) осмотра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Пакет услуг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Дети в возрасте до 18 лет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Профилактические медицинские (скрининговые) осмотры детского населения 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Мужчины и женщины в возрасте 30-70 лет, проходящие скрининг на раннее выявления артериальной гипертонии, ишемической болезни сердца, сахарного диабета, глаукомы, онкопатологии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поведенческих факторов риска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Женщины в возрасте 30-70 лет, не состоящие на диспансерном учете по поводу рака шейки матки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рака шейки матки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Мужчины и женщины в возрасте 40-70 лет, не состоящие на диспансерном учете по поводу артериальной гипертонии, ишемической болезни сердца и сахарного диабета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артериальной гипертонии, ишемической болезни сердца и сахарного диабета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Мужчины и женщины в возрасте 40-70 лет, не состоящие на диспансерном учете по поводу глаукомы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глаукомы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Женщины в возрасте 40-70 лет, не состоящие на диспансерном учете по поводу рака молочной железы.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рака молочной железы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Мужчины и женщины в возрасте 50-70 лет, не состоящие на диспансерном учете по поводу полипоза, рака толстой кишки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колоректального рака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Некоторые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категории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медицинских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работников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пациенты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получающие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инвазивные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медицинские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услуги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беременные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женщины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ключевые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группы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населения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ВИЧ-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инфекции</a:t>
                      </a:r>
                      <a:endParaRPr dirty="0"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Профилактические медицинские (скрининговые) осмотры на раннее выявление вирусных гепатитов В и С</a:t>
                      </a:r>
                      <a:endParaRPr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 dirty="0"/>
                    </a:p>
                  </a:txBody>
                  <a:tcPr marL="6475" marR="6475" marT="64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12" name="Google Shape;812;p40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31</a:t>
            </a:fld>
            <a:endParaRPr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2" y="18068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1"/>
          <p:cNvSpPr txBox="1">
            <a:spLocks noGrp="1"/>
          </p:cNvSpPr>
          <p:nvPr>
            <p:ph type="title"/>
          </p:nvPr>
        </p:nvSpPr>
        <p:spPr>
          <a:xfrm>
            <a:off x="809623" y="483052"/>
            <a:ext cx="10515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Стационарозамещающая помощь. </a:t>
            </a: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Новшества</a:t>
            </a:r>
            <a:endParaRPr/>
          </a:p>
        </p:txBody>
      </p:sp>
      <p:sp>
        <p:nvSpPr>
          <p:cNvPr id="818" name="Google Shape;818;p4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32</a:t>
            </a:fld>
            <a:endParaRPr/>
          </a:p>
        </p:txBody>
      </p:sp>
      <p:sp>
        <p:nvSpPr>
          <p:cNvPr id="819" name="Google Shape;819;p41"/>
          <p:cNvSpPr/>
          <p:nvPr/>
        </p:nvSpPr>
        <p:spPr>
          <a:xfrm>
            <a:off x="322261" y="1204571"/>
            <a:ext cx="11490325" cy="3719121"/>
          </a:xfrm>
          <a:prstGeom prst="downArrowCallout">
            <a:avLst>
              <a:gd name="adj1" fmla="val 26121"/>
              <a:gd name="adj2" fmla="val 22328"/>
              <a:gd name="adj3" fmla="val 17006"/>
              <a:gd name="adj4" fmla="val 6700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Разделены показания для госпитализации в ДС при АПП, КС, специализированных МО и/или отделениях по профилю.</a:t>
            </a:r>
            <a:endParaRPr lang="ru-RU" dirty="0"/>
          </a:p>
          <a:p>
            <a:pPr lvl="0" algn="just">
              <a:buClr>
                <a:schemeClr val="dk1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ДС АПП, основные задачи: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активное плановое оздоровление пациентов с хроническими заболеваниями, подлежащих динамическому  наблюдению; 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долечивание пациентов после стационарного лечения; 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проведение  медицинской реабилитации 3 этапа.</a:t>
            </a:r>
            <a:endParaRPr lang="ru-RU" dirty="0"/>
          </a:p>
          <a:p>
            <a:pPr lvl="0" algn="just">
              <a:buClr>
                <a:schemeClr val="dk1"/>
              </a:buClr>
              <a:buSzPts val="1600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ДС при КС, основные задачи: 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проведение операций и вмешательств со специальной предоперационной подготовкой и анестезиологической поддержкой; 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проведение сложных диагностических исследований, требующих специальной предварительной подготовки; 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наблюдение и лечение в связи с возможными неблагоприятными реакциями;</a:t>
            </a:r>
            <a:endParaRPr lang="ru-RU" dirty="0"/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долечивание после первого этапа оперативных вмешательств в стационаре;</a:t>
            </a: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проведении лечебно-диагностических мероприятий в приемном отделении стационара до установления диагноза, не требующего лечения в условиях круглосуточного стационара.</a:t>
            </a:r>
            <a:endParaRPr lang="ru-RU" dirty="0"/>
          </a:p>
        </p:txBody>
      </p:sp>
      <p:sp>
        <p:nvSpPr>
          <p:cNvPr id="820" name="Google Shape;820;p41"/>
          <p:cNvSpPr txBox="1"/>
          <p:nvPr/>
        </p:nvSpPr>
        <p:spPr>
          <a:xfrm>
            <a:off x="322262" y="5053012"/>
            <a:ext cx="11490325" cy="130175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Повышение эффективности АПП (плановое оздоровление пациентов с хроническими заболеваниями, подлежащих динамическому наблюдению, проведение реабилитации 3 этапа, оказание паллиативной помощи и сестринского ухода)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Снижение нагрузки на КС в связи с проведением комплекса обследования и лечения в ДС для городского и сельского населения в соответствии с перечнем заболеваний по кодам МКБ-9,10</a:t>
            </a:r>
            <a:endParaRPr/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83" y="209330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2"/>
          <p:cNvSpPr txBox="1">
            <a:spLocks noGrp="1"/>
          </p:cNvSpPr>
          <p:nvPr>
            <p:ph type="title"/>
          </p:nvPr>
        </p:nvSpPr>
        <p:spPr>
          <a:xfrm>
            <a:off x="350618" y="671998"/>
            <a:ext cx="10515600" cy="87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Стационарозамещающая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r>
              <a:rPr lang="en-US" sz="2800" b="1" i="0" u="none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Новшества</a:t>
            </a:r>
            <a:r>
              <a:rPr lang="en-US" sz="28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28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Границы</a:t>
            </a:r>
            <a:endParaRPr dirty="0"/>
          </a:p>
        </p:txBody>
      </p:sp>
      <p:sp>
        <p:nvSpPr>
          <p:cNvPr id="826" name="Google Shape;826;p4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33</a:t>
            </a:fld>
            <a:endParaRPr/>
          </a:p>
        </p:txBody>
      </p:sp>
      <p:sp>
        <p:nvSpPr>
          <p:cNvPr id="827" name="Google Shape;827;p42"/>
          <p:cNvSpPr txBox="1"/>
          <p:nvPr/>
        </p:nvSpPr>
        <p:spPr>
          <a:xfrm>
            <a:off x="888812" y="3268080"/>
            <a:ext cx="3068637" cy="72548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Детальное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распределение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диагнозов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пакетам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ГОБМП/ОСМС</a:t>
            </a:r>
            <a:endParaRPr dirty="0"/>
          </a:p>
        </p:txBody>
      </p:sp>
      <p:sp>
        <p:nvSpPr>
          <p:cNvPr id="828" name="Google Shape;828;p42"/>
          <p:cNvSpPr txBox="1"/>
          <p:nvPr/>
        </p:nvSpPr>
        <p:spPr>
          <a:xfrm>
            <a:off x="888812" y="1684274"/>
            <a:ext cx="3068637" cy="146685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Объем стационарозамещающей помощи, по кодам МКБ10, 9  </a:t>
            </a:r>
            <a:r>
              <a:rPr lang="en-US" sz="16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(преимущественное лечение)</a:t>
            </a:r>
            <a:endParaRPr/>
          </a:p>
        </p:txBody>
      </p:sp>
      <p:sp>
        <p:nvSpPr>
          <p:cNvPr id="829" name="Google Shape;829;p42"/>
          <p:cNvSpPr txBox="1"/>
          <p:nvPr/>
        </p:nvSpPr>
        <p:spPr>
          <a:xfrm>
            <a:off x="4275138" y="1689037"/>
            <a:ext cx="2228850" cy="671512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 на дому</a:t>
            </a:r>
            <a:endParaRPr/>
          </a:p>
        </p:txBody>
      </p:sp>
      <p:sp>
        <p:nvSpPr>
          <p:cNvPr id="830" name="Google Shape;830;p42"/>
          <p:cNvSpPr txBox="1"/>
          <p:nvPr/>
        </p:nvSpPr>
        <p:spPr>
          <a:xfrm>
            <a:off x="6700838" y="1689037"/>
            <a:ext cx="2227262" cy="669925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Дневной стационар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АПП</a:t>
            </a:r>
            <a:endParaRPr/>
          </a:p>
        </p:txBody>
      </p:sp>
      <p:sp>
        <p:nvSpPr>
          <p:cNvPr id="831" name="Google Shape;831;p42"/>
          <p:cNvSpPr txBox="1"/>
          <p:nvPr/>
        </p:nvSpPr>
        <p:spPr>
          <a:xfrm>
            <a:off x="9126538" y="1684274"/>
            <a:ext cx="2227262" cy="669925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Дневной стационар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 КС</a:t>
            </a:r>
            <a:endParaRPr/>
          </a:p>
        </p:txBody>
      </p:sp>
      <p:sp>
        <p:nvSpPr>
          <p:cNvPr id="832" name="Google Shape;832;p42"/>
          <p:cNvSpPr txBox="1"/>
          <p:nvPr/>
        </p:nvSpPr>
        <p:spPr>
          <a:xfrm>
            <a:off x="4275138" y="2425637"/>
            <a:ext cx="7078662" cy="2547937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осмотр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консультации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специалистов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диагностические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лечение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основного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послужившего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причиной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стационарозамещающей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терапии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гемодиализа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перитонеального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диализа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химио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и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лучевой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терапии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организацию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стационара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дому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острых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хронических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состояниях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которые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позволяют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пациенту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самостоятельно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посетить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поликлинику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8)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обеспечение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кровью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ее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компонентами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только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условиях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КС);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9)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паллиативная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сестринский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уход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10) 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экспертизу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временной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нетрудоспособности</a:t>
            </a:r>
            <a:r>
              <a:rPr lang="en-US" sz="14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dirty="0"/>
          </a:p>
        </p:txBody>
      </p:sp>
      <p:sp>
        <p:nvSpPr>
          <p:cNvPr id="833" name="Google Shape;833;p42"/>
          <p:cNvSpPr txBox="1"/>
          <p:nvPr/>
        </p:nvSpPr>
        <p:spPr>
          <a:xfrm>
            <a:off x="888812" y="4973574"/>
            <a:ext cx="3068637" cy="72548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ru-RU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Регистрация направлений на СЗТ в </a:t>
            </a:r>
            <a:r>
              <a:rPr lang="en-US" sz="16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Портал</a:t>
            </a:r>
            <a:r>
              <a:rPr lang="ru-RU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</a:t>
            </a:r>
            <a:r>
              <a:rPr lang="en-US" sz="16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«БГ»</a:t>
            </a:r>
            <a:endParaRPr dirty="0"/>
          </a:p>
        </p:txBody>
      </p:sp>
      <p:sp>
        <p:nvSpPr>
          <p:cNvPr id="834" name="Google Shape;834;p42"/>
          <p:cNvSpPr txBox="1"/>
          <p:nvPr/>
        </p:nvSpPr>
        <p:spPr>
          <a:xfrm>
            <a:off x="888812" y="4110523"/>
            <a:ext cx="1419822" cy="72548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городе</a:t>
            </a:r>
            <a:endParaRPr/>
          </a:p>
        </p:txBody>
      </p:sp>
      <p:sp>
        <p:nvSpPr>
          <p:cNvPr id="835" name="Google Shape;835;p42"/>
          <p:cNvSpPr txBox="1"/>
          <p:nvPr/>
        </p:nvSpPr>
        <p:spPr>
          <a:xfrm>
            <a:off x="2469569" y="4113090"/>
            <a:ext cx="1487880" cy="72548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селе</a:t>
            </a:r>
            <a:endParaRPr/>
          </a:p>
        </p:txBody>
      </p:sp>
      <p:pic>
        <p:nvPicPr>
          <p:cNvPr id="14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62" y="301498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3"/>
          <p:cNvSpPr txBox="1">
            <a:spLocks noGrp="1"/>
          </p:cNvSpPr>
          <p:nvPr>
            <p:ph type="title"/>
          </p:nvPr>
        </p:nvSpPr>
        <p:spPr>
          <a:xfrm>
            <a:off x="336550" y="209550"/>
            <a:ext cx="10515600" cy="87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Стационарная помощь. </a:t>
            </a: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Плановая госпитализация. Новшества. </a:t>
            </a:r>
            <a:endParaRPr/>
          </a:p>
        </p:txBody>
      </p:sp>
      <p:sp>
        <p:nvSpPr>
          <p:cNvPr id="855" name="Google Shape;855;p4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34</a:t>
            </a:fld>
            <a:endParaRPr/>
          </a:p>
        </p:txBody>
      </p:sp>
      <p:graphicFrame>
        <p:nvGraphicFramePr>
          <p:cNvPr id="856" name="Google Shape;856;p43"/>
          <p:cNvGraphicFramePr/>
          <p:nvPr/>
        </p:nvGraphicFramePr>
        <p:xfrm>
          <a:off x="336550" y="1084262"/>
          <a:ext cx="11518875" cy="75087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Медицинская помощь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ГОБМП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Стационарная помощь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все экстренные случаи и по перечню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Да, за исключением ГОБМП</a:t>
                      </a:r>
                      <a:endParaRPr/>
                    </a:p>
                  </a:txBody>
                  <a:tcPr marL="91425" marR="91425" marT="45700" marB="45700">
                    <a:lnT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7" name="Google Shape;857;p43"/>
          <p:cNvSpPr txBox="1"/>
          <p:nvPr/>
        </p:nvSpPr>
        <p:spPr>
          <a:xfrm>
            <a:off x="3944937" y="2652712"/>
            <a:ext cx="1744662" cy="4318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4 058 нозологий</a:t>
            </a:r>
            <a:endParaRPr/>
          </a:p>
        </p:txBody>
      </p:sp>
      <p:sp>
        <p:nvSpPr>
          <p:cNvPr id="858" name="Google Shape;858;p43"/>
          <p:cNvSpPr txBox="1"/>
          <p:nvPr/>
        </p:nvSpPr>
        <p:spPr>
          <a:xfrm>
            <a:off x="5991225" y="2652712"/>
            <a:ext cx="1744662" cy="4318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4 126 нозологии</a:t>
            </a:r>
            <a:endParaRPr/>
          </a:p>
        </p:txBody>
      </p:sp>
      <p:sp>
        <p:nvSpPr>
          <p:cNvPr id="859" name="Google Shape;859;p43"/>
          <p:cNvSpPr txBox="1"/>
          <p:nvPr/>
        </p:nvSpPr>
        <p:spPr>
          <a:xfrm>
            <a:off x="8088312" y="2652712"/>
            <a:ext cx="1744662" cy="4318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317 нозологий</a:t>
            </a:r>
            <a:endParaRPr/>
          </a:p>
        </p:txBody>
      </p:sp>
      <p:sp>
        <p:nvSpPr>
          <p:cNvPr id="860" name="Google Shape;860;p43"/>
          <p:cNvSpPr txBox="1"/>
          <p:nvPr/>
        </p:nvSpPr>
        <p:spPr>
          <a:xfrm>
            <a:off x="10128250" y="2652712"/>
            <a:ext cx="1739900" cy="4318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172 нозологии</a:t>
            </a:r>
            <a:endParaRPr/>
          </a:p>
        </p:txBody>
      </p:sp>
      <p:sp>
        <p:nvSpPr>
          <p:cNvPr id="861" name="Google Shape;861;p43"/>
          <p:cNvSpPr txBox="1"/>
          <p:nvPr/>
        </p:nvSpPr>
        <p:spPr>
          <a:xfrm>
            <a:off x="5978525" y="3429000"/>
            <a:ext cx="1744662" cy="431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1 079 операций</a:t>
            </a:r>
            <a:endParaRPr/>
          </a:p>
        </p:txBody>
      </p:sp>
      <p:sp>
        <p:nvSpPr>
          <p:cNvPr id="862" name="Google Shape;862;p43"/>
          <p:cNvSpPr txBox="1"/>
          <p:nvPr/>
        </p:nvSpPr>
        <p:spPr>
          <a:xfrm>
            <a:off x="3933825" y="3429000"/>
            <a:ext cx="1744662" cy="431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2 144 операций</a:t>
            </a:r>
            <a:endParaRPr/>
          </a:p>
        </p:txBody>
      </p:sp>
      <p:sp>
        <p:nvSpPr>
          <p:cNvPr id="863" name="Google Shape;863;p43"/>
          <p:cNvSpPr txBox="1"/>
          <p:nvPr/>
        </p:nvSpPr>
        <p:spPr>
          <a:xfrm>
            <a:off x="5978525" y="1984375"/>
            <a:ext cx="1744662" cy="4318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селе</a:t>
            </a:r>
            <a:endParaRPr/>
          </a:p>
        </p:txBody>
      </p:sp>
      <p:sp>
        <p:nvSpPr>
          <p:cNvPr id="864" name="Google Shape;864;p43"/>
          <p:cNvSpPr txBox="1"/>
          <p:nvPr/>
        </p:nvSpPr>
        <p:spPr>
          <a:xfrm>
            <a:off x="3933825" y="1985962"/>
            <a:ext cx="1744662" cy="4318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городе</a:t>
            </a:r>
            <a:endParaRPr/>
          </a:p>
        </p:txBody>
      </p:sp>
      <p:sp>
        <p:nvSpPr>
          <p:cNvPr id="865" name="Google Shape;865;p43"/>
          <p:cNvSpPr txBox="1"/>
          <p:nvPr/>
        </p:nvSpPr>
        <p:spPr>
          <a:xfrm>
            <a:off x="10115550" y="1981200"/>
            <a:ext cx="1744662" cy="4302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селе</a:t>
            </a:r>
            <a:endParaRPr/>
          </a:p>
        </p:txBody>
      </p:sp>
      <p:sp>
        <p:nvSpPr>
          <p:cNvPr id="866" name="Google Shape;866;p43"/>
          <p:cNvSpPr txBox="1"/>
          <p:nvPr/>
        </p:nvSpPr>
        <p:spPr>
          <a:xfrm>
            <a:off x="8077200" y="1981200"/>
            <a:ext cx="1744662" cy="43021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городе</a:t>
            </a:r>
            <a:endParaRPr/>
          </a:p>
        </p:txBody>
      </p:sp>
      <p:sp>
        <p:nvSpPr>
          <p:cNvPr id="867" name="Google Shape;867;p43"/>
          <p:cNvSpPr txBox="1"/>
          <p:nvPr/>
        </p:nvSpPr>
        <p:spPr>
          <a:xfrm>
            <a:off x="10123487" y="3429000"/>
            <a:ext cx="1744662" cy="431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1 079 операций</a:t>
            </a:r>
            <a:endParaRPr/>
          </a:p>
        </p:txBody>
      </p:sp>
      <p:sp>
        <p:nvSpPr>
          <p:cNvPr id="868" name="Google Shape;868;p43"/>
          <p:cNvSpPr txBox="1"/>
          <p:nvPr/>
        </p:nvSpPr>
        <p:spPr>
          <a:xfrm>
            <a:off x="8077200" y="3429000"/>
            <a:ext cx="1744662" cy="43180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2 144 операций</a:t>
            </a:r>
            <a:endParaRPr/>
          </a:p>
        </p:txBody>
      </p:sp>
      <p:sp>
        <p:nvSpPr>
          <p:cNvPr id="869" name="Google Shape;869;p43"/>
          <p:cNvSpPr txBox="1"/>
          <p:nvPr/>
        </p:nvSpPr>
        <p:spPr>
          <a:xfrm>
            <a:off x="336550" y="2522537"/>
            <a:ext cx="11531600" cy="650875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Коды диагнозов для плановой госпитализации</a:t>
            </a:r>
            <a:endParaRPr/>
          </a:p>
        </p:txBody>
      </p:sp>
      <p:sp>
        <p:nvSpPr>
          <p:cNvPr id="870" name="Google Shape;870;p43"/>
          <p:cNvSpPr txBox="1"/>
          <p:nvPr/>
        </p:nvSpPr>
        <p:spPr>
          <a:xfrm>
            <a:off x="336550" y="3319462"/>
            <a:ext cx="11531600" cy="650875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Коды операций для плановой госпитализации,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при ГОБМП, так и при ОСМС</a:t>
            </a:r>
            <a:endParaRPr/>
          </a:p>
        </p:txBody>
      </p:sp>
      <p:sp>
        <p:nvSpPr>
          <p:cNvPr id="871" name="Google Shape;871;p43"/>
          <p:cNvSpPr txBox="1"/>
          <p:nvPr/>
        </p:nvSpPr>
        <p:spPr>
          <a:xfrm>
            <a:off x="336550" y="5278437"/>
            <a:ext cx="5759450" cy="1157287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Перераспределение кодов между ДС и КС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Снижение расходов на стационарную помощь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Повышение доступности  круглосуточной стационарной помощи</a:t>
            </a:r>
            <a:endParaRPr/>
          </a:p>
        </p:txBody>
      </p:sp>
      <p:sp>
        <p:nvSpPr>
          <p:cNvPr id="872" name="Google Shape;872;p43"/>
          <p:cNvSpPr/>
          <p:nvPr/>
        </p:nvSpPr>
        <p:spPr>
          <a:xfrm>
            <a:off x="954087" y="4233862"/>
            <a:ext cx="2979737" cy="798512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879;p44"/>
          <p:cNvSpPr txBox="1"/>
          <p:nvPr/>
        </p:nvSpPr>
        <p:spPr>
          <a:xfrm>
            <a:off x="8275613" y="4233862"/>
            <a:ext cx="3579812" cy="2640683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 Narrow"/>
              <a:buNone/>
            </a:pP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заболевание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входит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заболеваний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преимущественного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лечения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круглосуточном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стационаре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госпитализации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0" u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подлежат</a:t>
            </a:r>
            <a:r>
              <a:rPr lang="en-US" sz="1600" i="0" u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18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лет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r>
              <a:rPr lang="ru-RU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Беременные, родильницы</a:t>
            </a:r>
            <a:endParaRPr dirty="0"/>
          </a:p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Лица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старше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65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лет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endParaRPr lang="ru-RU" sz="1600" b="0" i="0" u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Arial Narrow"/>
                <a:sym typeface="Arial Narrow"/>
              </a:rPr>
              <a:t>По перечню заболеваний по МКБ-10 (на основе оценки состояния)</a:t>
            </a:r>
            <a:endParaRPr dirty="0"/>
          </a:p>
        </p:txBody>
      </p:sp>
      <p:pic>
        <p:nvPicPr>
          <p:cNvPr id="2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5"/>
          <p:cNvSpPr txBox="1">
            <a:spLocks noGrp="1"/>
          </p:cNvSpPr>
          <p:nvPr>
            <p:ph type="title"/>
          </p:nvPr>
        </p:nvSpPr>
        <p:spPr>
          <a:xfrm>
            <a:off x="344487" y="103187"/>
            <a:ext cx="10515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Восстановительное лечение и медицинская реабилитация. </a:t>
            </a: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Новшества. Границы </a:t>
            </a:r>
            <a:endParaRPr/>
          </a:p>
        </p:txBody>
      </p:sp>
      <p:graphicFrame>
        <p:nvGraphicFramePr>
          <p:cNvPr id="887" name="Google Shape;887;p45"/>
          <p:cNvGraphicFramePr/>
          <p:nvPr>
            <p:extLst>
              <p:ext uri="{D42A27DB-BD31-4B8C-83A1-F6EECF244321}">
                <p14:modId xmlns:p14="http://schemas.microsoft.com/office/powerpoint/2010/main" val="3174585062"/>
              </p:ext>
            </p:extLst>
          </p:nvPr>
        </p:nvGraphicFramePr>
        <p:xfrm>
          <a:off x="344487" y="1825625"/>
          <a:ext cx="11553825" cy="486475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Области изменений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Содержание изменений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Новая терминология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Восстановительное лечение – проводится в ранний восстановительный период лечения основного заболевания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Медицинская реабилитация – проводится в поздний восстановительный период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Новые подходы в классификации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Оценка нарушения биосоциальных функций на основе Международной классификации функционирования, ограничения жизнедеятельности и здоровья (ВОЗ)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7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Новые уровни реабилитации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Посещение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кабинета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/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отделения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реабилитации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поликлиники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 С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применением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выездной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фоомы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телемедицинских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информационных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технологий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ПМСП.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Стационарозамещение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Стационарозамещение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дому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с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круглосуточным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наблюдением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Стандартизация случаев, подлежащих ВЛ и МР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Алгоритм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формирования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шкалы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маршрутизации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маршрута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реабилитации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основе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критериев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МКФ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(10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алгоритмов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Распределение по пакетам ГОБМП и ОСМС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ОСМС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для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ВЛ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после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острых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состояний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оперативных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вмешательств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взрослым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детям</a:t>
                      </a:r>
                      <a:endParaRPr dirty="0"/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для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этапа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МР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взрослым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лицам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после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острых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состояний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оперативных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вмешательств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 dirty="0"/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для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МР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детей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этапа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в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регионах</a:t>
                      </a:r>
                      <a:endParaRPr dirty="0"/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для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МР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детей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этапа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республиканском</a:t>
                      </a:r>
                      <a:r>
                        <a:rPr lang="en-US" sz="1400" b="0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уровне</a:t>
                      </a:r>
                      <a:endParaRPr lang="ru-RU" sz="1400" b="0" i="0" u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chemeClr val="dk1"/>
                          </a:solidFill>
                          <a:latin typeface="Arial Narrow"/>
                          <a:sym typeface="Arial Narrow"/>
                        </a:rPr>
                        <a:t>ГОБМП </a:t>
                      </a:r>
                      <a:r>
                        <a:rPr lang="ru-RU" sz="1400" b="0" i="0" u="none" dirty="0">
                          <a:solidFill>
                            <a:schemeClr val="dk1"/>
                          </a:solidFill>
                          <a:latin typeface="Arial Narrow"/>
                          <a:sym typeface="Arial Narrow"/>
                        </a:rPr>
                        <a:t>– для больных туберкулезом и перенесших</a:t>
                      </a:r>
                      <a:r>
                        <a:rPr lang="ru-RU" sz="1400" b="0" i="0" u="none" baseline="0" dirty="0">
                          <a:solidFill>
                            <a:schemeClr val="dk1"/>
                          </a:solidFill>
                          <a:latin typeface="Arial Narrow"/>
                          <a:sym typeface="Arial Narrow"/>
                        </a:rPr>
                        <a:t> туберкулез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Единые подходы учета пациентов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Централизованный учет пациентов (форма 107/у)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88" name="Google Shape;888;p4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35</a:t>
            </a:fld>
            <a:endParaRPr/>
          </a:p>
        </p:txBody>
      </p:sp>
      <p:sp>
        <p:nvSpPr>
          <p:cNvPr id="889" name="Google Shape;889;p45"/>
          <p:cNvSpPr txBox="1"/>
          <p:nvPr/>
        </p:nvSpPr>
        <p:spPr>
          <a:xfrm>
            <a:off x="344487" y="936625"/>
            <a:ext cx="5727700" cy="796925"/>
          </a:xfrm>
          <a:prstGeom prst="rect">
            <a:avLst/>
          </a:prstGeom>
          <a:noFill/>
          <a:ln w="28575" cap="flat" cmpd="sng">
            <a:solidFill>
              <a:srgbClr val="BDD7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Около 400 тыс. пациентов нуждаются в МР в условиях стационара (2 этап)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Около 700 тыс. пациентов нуждаются в МР в условиях АПП</a:t>
            </a:r>
            <a:endParaRPr/>
          </a:p>
        </p:txBody>
      </p:sp>
      <p:sp>
        <p:nvSpPr>
          <p:cNvPr id="890" name="Google Shape;890;p45"/>
          <p:cNvSpPr txBox="1"/>
          <p:nvPr/>
        </p:nvSpPr>
        <p:spPr>
          <a:xfrm>
            <a:off x="7913687" y="936625"/>
            <a:ext cx="3933825" cy="796925"/>
          </a:xfrm>
          <a:prstGeom prst="rect">
            <a:avLst/>
          </a:prstGeom>
          <a:noFill/>
          <a:ln w="28575" cap="flat" cmpd="sng">
            <a:solidFill>
              <a:srgbClr val="BDD7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Учет пациентов?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Определение объема помощи и потенциала?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Распределение по уровням помощи?</a:t>
            </a:r>
            <a:endParaRPr/>
          </a:p>
        </p:txBody>
      </p:sp>
      <p:sp>
        <p:nvSpPr>
          <p:cNvPr id="891" name="Google Shape;891;p45"/>
          <p:cNvSpPr/>
          <p:nvPr/>
        </p:nvSpPr>
        <p:spPr>
          <a:xfrm>
            <a:off x="6437312" y="1092200"/>
            <a:ext cx="977900" cy="485775"/>
          </a:xfrm>
          <a:prstGeom prst="rightArrow">
            <a:avLst>
              <a:gd name="adj1" fmla="val 16235"/>
              <a:gd name="adj2" fmla="val 50000"/>
            </a:avLst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6"/>
          <p:cNvSpPr txBox="1">
            <a:spLocks noGrp="1"/>
          </p:cNvSpPr>
          <p:nvPr>
            <p:ph type="title"/>
          </p:nvPr>
        </p:nvSpPr>
        <p:spPr>
          <a:xfrm>
            <a:off x="330200" y="978514"/>
            <a:ext cx="110236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Восстановительное лечение и медицинская реабилитация. </a:t>
            </a:r>
            <a:b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Что (делается)? Где (делается)? Когда (делается)?</a:t>
            </a:r>
            <a:endParaRPr/>
          </a:p>
        </p:txBody>
      </p:sp>
      <p:sp>
        <p:nvSpPr>
          <p:cNvPr id="897" name="Google Shape;897;p4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36</a:t>
            </a:fld>
            <a:endParaRPr/>
          </a:p>
        </p:txBody>
      </p:sp>
      <p:graphicFrame>
        <p:nvGraphicFramePr>
          <p:cNvPr id="898" name="Google Shape;898;p46"/>
          <p:cNvGraphicFramePr/>
          <p:nvPr>
            <p:extLst>
              <p:ext uri="{D42A27DB-BD31-4B8C-83A1-F6EECF244321}">
                <p14:modId xmlns:p14="http://schemas.microsoft.com/office/powerpoint/2010/main" val="1925383227"/>
              </p:ext>
            </p:extLst>
          </p:nvPr>
        </p:nvGraphicFramePr>
        <p:xfrm>
          <a:off x="330200" y="2048489"/>
          <a:ext cx="10472650" cy="4521510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8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Шкала</a:t>
                      </a:r>
                      <a:r>
                        <a:rPr lang="en-US" sz="16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маршрутизации</a:t>
                      </a:r>
                      <a:r>
                        <a:rPr lang="en-US" sz="1600" b="1" i="0" u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в </a:t>
                      </a:r>
                      <a:r>
                        <a:rPr lang="en-US" sz="1600" b="1" i="0" u="none" dirty="0" err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баллах</a:t>
                      </a:r>
                      <a:endParaRPr dirty="0"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РЕАБИЛИТАЦИЯ</a:t>
                      </a:r>
                      <a:endParaRPr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ПАЛЛИАТИВ</a:t>
                      </a:r>
                      <a:endParaRPr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Посещение кабинета/отделения реабилитации поликлиники. 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 применением выездной формы и телемедицинских и информационных технологий ПМСП.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Стационарозамещение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Стационарозамещение  на дому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 с круглосуточным наблюдением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Мобильная бригада для паллиативной помощи 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Стационарозамещение на дому 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Стационар с круглосуточным наблюдением 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Симптоматическое лечение больных туберкулезом в круглосуточном стационаре.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 ПРИМЕНИМО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 ПРИМЕНИМО</a:t>
                      </a:r>
                      <a:endParaRPr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НП</a:t>
                      </a:r>
                      <a:endParaRPr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20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lang="ru-RU" sz="18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/>
                    </a:p>
                  </a:txBody>
                  <a:tcPr marL="4700" marR="4700" marT="47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 ПРИМЕНИМО</a:t>
                      </a:r>
                      <a:endParaRPr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18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sz="16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18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sz="16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18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sz="16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ru-RU" sz="1800" b="1" i="0" u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 sz="1600" dirty="0"/>
                    </a:p>
                  </a:txBody>
                  <a:tcPr marL="4700" marR="4700" marT="47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7"/>
          <p:cNvSpPr txBox="1"/>
          <p:nvPr/>
        </p:nvSpPr>
        <p:spPr>
          <a:xfrm>
            <a:off x="720725" y="1589989"/>
            <a:ext cx="1043463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Паллиативная помощь и сестринский уход</a:t>
            </a:r>
            <a:endParaRPr/>
          </a:p>
        </p:txBody>
      </p:sp>
      <p:sp>
        <p:nvSpPr>
          <p:cNvPr id="904" name="Google Shape;904;p47"/>
          <p:cNvSpPr txBox="1"/>
          <p:nvPr/>
        </p:nvSpPr>
        <p:spPr>
          <a:xfrm>
            <a:off x="720725" y="2587818"/>
            <a:ext cx="5056187" cy="3683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НОВЫЕ ПЕРЕЧНИ</a:t>
            </a:r>
            <a:endParaRPr/>
          </a:p>
        </p:txBody>
      </p:sp>
      <p:sp>
        <p:nvSpPr>
          <p:cNvPr id="905" name="Google Shape;905;p47"/>
          <p:cNvSpPr txBox="1"/>
          <p:nvPr/>
        </p:nvSpPr>
        <p:spPr>
          <a:xfrm>
            <a:off x="6096000" y="2587818"/>
            <a:ext cx="4989512" cy="3683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ДОПОЛНЕНИЯ В ПРАВИЛА</a:t>
            </a:r>
            <a:endParaRPr/>
          </a:p>
        </p:txBody>
      </p:sp>
      <p:sp>
        <p:nvSpPr>
          <p:cNvPr id="906" name="Google Shape;906;p47"/>
          <p:cNvSpPr txBox="1"/>
          <p:nvPr/>
        </p:nvSpPr>
        <p:spPr>
          <a:xfrm>
            <a:off x="720725" y="3095818"/>
            <a:ext cx="5056187" cy="222885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кодов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МКБ-10 с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указанием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кода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основного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уточняющего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оказания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паллиативной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взрослым</a:t>
            </a:r>
            <a:endParaRPr dirty="0"/>
          </a:p>
          <a:p>
            <a:pPr marL="342900" marR="0" lvl="0" indent="-241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dirty="0">
              <a:solidFill>
                <a:srgbClr val="20386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600"/>
              <a:buFont typeface="Calibri"/>
              <a:buAutoNum type="arabicPeriod"/>
            </a:pP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Перечень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кодов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МКБ-10 с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указанием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кода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основного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уточняющего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диагноза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оказания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паллиативной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600" b="0" i="0" u="none" dirty="0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rPr>
              <a:t>детям</a:t>
            </a:r>
            <a:endParaRPr dirty="0"/>
          </a:p>
        </p:txBody>
      </p:sp>
      <p:sp>
        <p:nvSpPr>
          <p:cNvPr id="907" name="Google Shape;907;p47"/>
          <p:cNvSpPr txBox="1"/>
          <p:nvPr/>
        </p:nvSpPr>
        <p:spPr>
          <a:xfrm>
            <a:off x="6118225" y="3078355"/>
            <a:ext cx="4962525" cy="3046412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Отображен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новый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порядок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принципа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непрерывности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доступности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паллиативной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момента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установления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диагноза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неизлечимого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Прописаны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новые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предоставления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паллиативной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дому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АПП); 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Учтены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возрастные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особенности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оказании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паллиативной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помощи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детям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Определено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двойное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кодирование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стационаре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учета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планирования</a:t>
            </a:r>
            <a:r>
              <a:rPr lang="en-US" sz="1600" b="0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8737"/>
            <a:ext cx="10515600" cy="132556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Благодарим за внимание!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-US"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1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Справочные материалы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-US"/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530;p37"/>
          <p:cNvSpPr>
            <a:spLocks noGrp="1"/>
          </p:cNvSpPr>
          <p:nvPr>
            <p:ph type="title"/>
          </p:nvPr>
        </p:nvSpPr>
        <p:spPr>
          <a:xfrm>
            <a:off x="366713" y="179929"/>
            <a:ext cx="11523662" cy="692150"/>
          </a:xfrm>
        </p:spPr>
        <p:txBody>
          <a:bodyPr lIns="91425" tIns="45700" rIns="91425" bIns="45700"/>
          <a:lstStyle/>
          <a:p>
            <a:pPr algn="ctr"/>
            <a:r>
              <a:rPr lang="ru-RU" alt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Три измерения сбалансированной модели здравоохранения</a:t>
            </a:r>
            <a:endParaRPr lang="en-US" alt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1" name="Google Shape;531;p37"/>
          <p:cNvSpPr>
            <a:spLocks noGrp="1"/>
          </p:cNvSpPr>
          <p:nvPr>
            <p:ph type="sldNum" sz="quarter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/>
          <a:p>
            <a:pPr>
              <a:defRPr/>
            </a:pPr>
            <a:fld id="{98358FAA-8A0F-495D-9EF4-EF1C9913D0E8}" type="slidenum">
              <a:rPr lang="ru-RU" sz="1400"/>
              <a:pPr>
                <a:defRPr/>
              </a:pPr>
              <a:t>4</a:t>
            </a:fld>
            <a:endParaRPr sz="1400"/>
          </a:p>
        </p:txBody>
      </p:sp>
      <p:sp>
        <p:nvSpPr>
          <p:cNvPr id="532" name="Google Shape;532;p37"/>
          <p:cNvSpPr/>
          <p:nvPr/>
        </p:nvSpPr>
        <p:spPr>
          <a:xfrm>
            <a:off x="433388" y="5192713"/>
            <a:ext cx="8531225" cy="1471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00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Три главных вызова финансирования</a:t>
            </a:r>
            <a:endParaRPr lang="en-US" altLang="en-US" sz="2000">
              <a:latin typeface="Arial Narrow" panose="020B0606020202030204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Calibri" panose="020F0502020204030204" pitchFamily="34" charset="0"/>
              <a:buAutoNum type="arabicPeriod"/>
            </a:pPr>
            <a:r>
              <a:rPr lang="ru-RU" altLang="en-US" sz="200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Сохранение всеобщего охвата населения медицинской помощью</a:t>
            </a:r>
            <a:endParaRPr lang="en-US" altLang="en-US" sz="2000">
              <a:latin typeface="Arial Narrow" panose="020B0606020202030204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Calibri" panose="020F0502020204030204" pitchFamily="34" charset="0"/>
              <a:buAutoNum type="arabicPeriod"/>
            </a:pPr>
            <a:r>
              <a:rPr lang="ru-RU" altLang="en-US" sz="200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Определение оптимального объема медицинской помощью</a:t>
            </a:r>
            <a:endParaRPr lang="en-US" altLang="en-US" sz="2000">
              <a:latin typeface="Arial Narrow" panose="020B0606020202030204" pitchFamily="34" charset="0"/>
            </a:endParaRPr>
          </a:p>
          <a:p>
            <a:pPr algn="just">
              <a:buClr>
                <a:srgbClr val="000000"/>
              </a:buClr>
              <a:buSzPts val="1600"/>
              <a:buFont typeface="Calibri" panose="020F0502020204030204" pitchFamily="34" charset="0"/>
              <a:buAutoNum type="arabicPeriod"/>
            </a:pPr>
            <a:r>
              <a:rPr lang="ru-RU" altLang="en-US" sz="200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Внедрение механизмов разделения затрат</a:t>
            </a:r>
            <a:endParaRPr lang="en-US" altLang="en-US" sz="2000">
              <a:latin typeface="Arial Narrow" panose="020B0606020202030204" pitchFamily="34" charset="0"/>
            </a:endParaRPr>
          </a:p>
        </p:txBody>
      </p:sp>
      <p:grpSp>
        <p:nvGrpSpPr>
          <p:cNvPr id="6149" name="Google Shape;533;p37"/>
          <p:cNvGrpSpPr>
            <a:grpSpLocks/>
          </p:cNvGrpSpPr>
          <p:nvPr/>
        </p:nvGrpSpPr>
        <p:grpSpPr bwMode="auto">
          <a:xfrm>
            <a:off x="433388" y="792163"/>
            <a:ext cx="6772275" cy="4400550"/>
            <a:chOff x="3071664" y="1628776"/>
            <a:chExt cx="6119962" cy="3374077"/>
          </a:xfrm>
        </p:grpSpPr>
        <p:grpSp>
          <p:nvGrpSpPr>
            <p:cNvPr id="6151" name="Google Shape;534;p37"/>
            <p:cNvGrpSpPr>
              <a:grpSpLocks/>
            </p:cNvGrpSpPr>
            <p:nvPr/>
          </p:nvGrpSpPr>
          <p:grpSpPr bwMode="auto">
            <a:xfrm>
              <a:off x="3095605" y="2643182"/>
              <a:ext cx="1887257" cy="1428760"/>
              <a:chOff x="642883" y="3071810"/>
              <a:chExt cx="3144094" cy="2928960"/>
            </a:xfrm>
          </p:grpSpPr>
          <p:sp>
            <p:nvSpPr>
              <p:cNvPr id="6171" name="Google Shape;535;p37"/>
              <p:cNvSpPr>
                <a:spLocks noChangeArrowheads="1"/>
              </p:cNvSpPr>
              <p:nvPr/>
            </p:nvSpPr>
            <p:spPr bwMode="auto">
              <a:xfrm>
                <a:off x="642883" y="4071942"/>
                <a:ext cx="2643098" cy="1928828"/>
              </a:xfrm>
              <a:prstGeom prst="rect">
                <a:avLst/>
              </a:prstGeom>
              <a:solidFill>
                <a:srgbClr val="8296B0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25" tIns="45700" rIns="91425" bIns="457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en-US" altLang="en-US" b="1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cxnSp>
            <p:nvCxnSpPr>
              <p:cNvPr id="6172" name="Google Shape;536;p37"/>
              <p:cNvCxnSpPr>
                <a:cxnSpLocks noChangeShapeType="1"/>
              </p:cNvCxnSpPr>
              <p:nvPr/>
            </p:nvCxnSpPr>
            <p:spPr bwMode="auto">
              <a:xfrm rot="-5400000">
                <a:off x="535710" y="3178983"/>
                <a:ext cx="1000132" cy="785786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3" name="Google Shape;537;p37"/>
              <p:cNvCxnSpPr>
                <a:cxnSpLocks noChangeShapeType="1"/>
              </p:cNvCxnSpPr>
              <p:nvPr/>
            </p:nvCxnSpPr>
            <p:spPr bwMode="auto">
              <a:xfrm rot="-5400000">
                <a:off x="3035936" y="3321854"/>
                <a:ext cx="1000134" cy="500049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4" name="Google Shape;538;p37"/>
              <p:cNvCxnSpPr>
                <a:cxnSpLocks noChangeShapeType="1"/>
              </p:cNvCxnSpPr>
              <p:nvPr/>
            </p:nvCxnSpPr>
            <p:spPr bwMode="auto">
              <a:xfrm>
                <a:off x="1428669" y="3071810"/>
                <a:ext cx="2357357" cy="1588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5" name="Google Shape;539;p37"/>
              <p:cNvCxnSpPr>
                <a:cxnSpLocks noChangeShapeType="1"/>
              </p:cNvCxnSpPr>
              <p:nvPr/>
            </p:nvCxnSpPr>
            <p:spPr bwMode="auto">
              <a:xfrm rot="-5400000">
                <a:off x="3071651" y="5286399"/>
                <a:ext cx="928693" cy="50004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6" name="Google Shape;540;p37"/>
              <p:cNvCxnSpPr>
                <a:cxnSpLocks noChangeShapeType="1"/>
              </p:cNvCxnSpPr>
              <p:nvPr/>
            </p:nvCxnSpPr>
            <p:spPr bwMode="auto">
              <a:xfrm rot="5400000">
                <a:off x="2786051" y="4071942"/>
                <a:ext cx="2000265" cy="1588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152" name="Google Shape;541;p37"/>
            <p:cNvCxnSpPr>
              <a:cxnSpLocks noChangeShapeType="1"/>
            </p:cNvCxnSpPr>
            <p:nvPr/>
          </p:nvCxnSpPr>
          <p:spPr bwMode="auto">
            <a:xfrm rot="10800000">
              <a:off x="3184996" y="4292008"/>
              <a:ext cx="2375681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miter lim="800000"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Google Shape;542;p37"/>
            <p:cNvCxnSpPr>
              <a:cxnSpLocks noChangeShapeType="1"/>
            </p:cNvCxnSpPr>
            <p:nvPr/>
          </p:nvCxnSpPr>
          <p:spPr bwMode="auto">
            <a:xfrm rot="10800000" flipH="1">
              <a:off x="5777301" y="3357199"/>
              <a:ext cx="504976" cy="786311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miter lim="800000"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Google Shape;543;p37"/>
            <p:cNvCxnSpPr>
              <a:cxnSpLocks noChangeShapeType="1"/>
            </p:cNvCxnSpPr>
            <p:nvPr/>
          </p:nvCxnSpPr>
          <p:spPr bwMode="auto">
            <a:xfrm rot="10800000">
              <a:off x="6282277" y="1628776"/>
              <a:ext cx="0" cy="1571404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miter lim="800000"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5" name="Google Shape;544;p37"/>
            <p:cNvSpPr txBox="1">
              <a:spLocks noChangeArrowheads="1"/>
            </p:cNvSpPr>
            <p:nvPr/>
          </p:nvSpPr>
          <p:spPr bwMode="auto">
            <a:xfrm>
              <a:off x="3400185" y="4365040"/>
              <a:ext cx="2088763" cy="6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en-US" sz="1600" b="1">
                  <a:solidFill>
                    <a:srgbClr val="C0000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Широта охвата</a:t>
              </a:r>
              <a:endParaRPr lang="en-US" altLang="en-US"/>
            </a:p>
            <a:p>
              <a:r>
                <a:rPr lang="ru-RU" altLang="en-US" sz="16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Население: кто охвачен</a:t>
              </a:r>
              <a:r>
                <a:rPr lang="ru-RU" altLang="en-US" sz="11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?</a:t>
              </a:r>
              <a:endParaRPr lang="en-US" altLang="en-US"/>
            </a:p>
          </p:txBody>
        </p:sp>
        <p:sp>
          <p:nvSpPr>
            <p:cNvPr id="6156" name="Google Shape;545;p37"/>
            <p:cNvSpPr txBox="1">
              <a:spLocks noChangeArrowheads="1"/>
            </p:cNvSpPr>
            <p:nvPr/>
          </p:nvSpPr>
          <p:spPr bwMode="auto">
            <a:xfrm>
              <a:off x="6240673" y="3644458"/>
              <a:ext cx="2401504" cy="6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en-US" sz="1600" b="1">
                  <a:solidFill>
                    <a:srgbClr val="C0000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Объем охвата</a:t>
              </a:r>
              <a:endParaRPr lang="en-US" altLang="en-US"/>
            </a:p>
            <a:p>
              <a:r>
                <a:rPr lang="ru-RU" altLang="en-US" sz="16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Услуги: какие услуги</a:t>
              </a:r>
              <a:endParaRPr lang="en-US" altLang="en-US"/>
            </a:p>
            <a:p>
              <a:r>
                <a:rPr lang="ru-RU" altLang="en-US" sz="16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охвачены?</a:t>
              </a:r>
              <a:endParaRPr lang="en-US" altLang="en-US"/>
            </a:p>
          </p:txBody>
        </p:sp>
        <p:sp>
          <p:nvSpPr>
            <p:cNvPr id="6157" name="Google Shape;546;p37"/>
            <p:cNvSpPr txBox="1">
              <a:spLocks noChangeArrowheads="1"/>
            </p:cNvSpPr>
            <p:nvPr/>
          </p:nvSpPr>
          <p:spPr bwMode="auto">
            <a:xfrm>
              <a:off x="6382698" y="1857610"/>
              <a:ext cx="2808928" cy="101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en-US" sz="1600" b="1">
                  <a:solidFill>
                    <a:srgbClr val="C0000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Глубина охвата</a:t>
              </a:r>
              <a:endParaRPr lang="en-US" altLang="en-US"/>
            </a:p>
            <a:p>
              <a:r>
                <a:rPr lang="ru-RU" altLang="en-US" sz="16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Финансовая защита: какие услуги население оплачивает из собственного </a:t>
              </a:r>
              <a:endParaRPr lang="en-US" altLang="en-US"/>
            </a:p>
            <a:p>
              <a:r>
                <a:rPr lang="ru-RU" altLang="en-US" sz="1600" b="1">
                  <a:solidFill>
                    <a:srgbClr val="17161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кармана?</a:t>
              </a:r>
              <a:endParaRPr lang="en-US" altLang="en-US"/>
            </a:p>
          </p:txBody>
        </p:sp>
        <p:cxnSp>
          <p:nvCxnSpPr>
            <p:cNvPr id="6158" name="Google Shape;547;p37"/>
            <p:cNvCxnSpPr>
              <a:cxnSpLocks noChangeShapeType="1"/>
            </p:cNvCxnSpPr>
            <p:nvPr/>
          </p:nvCxnSpPr>
          <p:spPr bwMode="auto">
            <a:xfrm rot="5400000">
              <a:off x="3059880" y="2464275"/>
              <a:ext cx="1643219" cy="14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Google Shape;548;p37"/>
            <p:cNvCxnSpPr>
              <a:cxnSpLocks noChangeShapeType="1"/>
            </p:cNvCxnSpPr>
            <p:nvPr/>
          </p:nvCxnSpPr>
          <p:spPr bwMode="auto">
            <a:xfrm rot="-5400000">
              <a:off x="3131013" y="3321935"/>
              <a:ext cx="785093" cy="7144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Google Shape;549;p37"/>
            <p:cNvCxnSpPr>
              <a:cxnSpLocks noChangeShapeType="1"/>
            </p:cNvCxnSpPr>
            <p:nvPr/>
          </p:nvCxnSpPr>
          <p:spPr bwMode="auto">
            <a:xfrm>
              <a:off x="3880773" y="3357199"/>
              <a:ext cx="2215007" cy="24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Google Shape;550;p37"/>
            <p:cNvSpPr>
              <a:spLocks noChangeArrowheads="1"/>
            </p:cNvSpPr>
            <p:nvPr/>
          </p:nvSpPr>
          <p:spPr bwMode="auto">
            <a:xfrm>
              <a:off x="3071664" y="2636617"/>
              <a:ext cx="1857794" cy="500269"/>
            </a:xfrm>
            <a:prstGeom prst="parallelogram">
              <a:avLst>
                <a:gd name="adj" fmla="val 8365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2" name="Google Shape;551;p37"/>
            <p:cNvSpPr>
              <a:spLocks noChangeArrowheads="1"/>
            </p:cNvSpPr>
            <p:nvPr/>
          </p:nvSpPr>
          <p:spPr bwMode="auto">
            <a:xfrm rot="7367649">
              <a:off x="4135639" y="3081685"/>
              <a:ext cx="1383647" cy="658099"/>
            </a:xfrm>
            <a:prstGeom prst="parallelogram">
              <a:avLst>
                <a:gd name="adj" fmla="val 163663"/>
              </a:avLst>
            </a:prstGeom>
            <a:solidFill>
              <a:schemeClr val="accent1"/>
            </a:solidFill>
            <a:ln w="12700">
              <a:solidFill>
                <a:srgbClr val="42719B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163" name="Google Shape;552;p37"/>
            <p:cNvGrpSpPr>
              <a:grpSpLocks/>
            </p:cNvGrpSpPr>
            <p:nvPr/>
          </p:nvGrpSpPr>
          <p:grpSpPr bwMode="auto">
            <a:xfrm>
              <a:off x="3096051" y="1628776"/>
              <a:ext cx="3024117" cy="2447789"/>
              <a:chOff x="643374" y="3071810"/>
              <a:chExt cx="3143993" cy="2928795"/>
            </a:xfrm>
          </p:grpSpPr>
          <p:sp>
            <p:nvSpPr>
              <p:cNvPr id="6165" name="Google Shape;553;p37"/>
              <p:cNvSpPr>
                <a:spLocks noChangeArrowheads="1"/>
              </p:cNvSpPr>
              <p:nvPr/>
            </p:nvSpPr>
            <p:spPr bwMode="auto">
              <a:xfrm>
                <a:off x="643374" y="4072347"/>
                <a:ext cx="2644355" cy="19282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cxnSp>
            <p:nvCxnSpPr>
              <p:cNvPr id="6166" name="Google Shape;554;p37"/>
              <p:cNvCxnSpPr>
                <a:cxnSpLocks noChangeShapeType="1"/>
              </p:cNvCxnSpPr>
              <p:nvPr/>
            </p:nvCxnSpPr>
            <p:spPr bwMode="auto">
              <a:xfrm rot="-5400000">
                <a:off x="536105" y="3179079"/>
                <a:ext cx="1000537" cy="78599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7" name="Google Shape;555;p37"/>
              <p:cNvCxnSpPr>
                <a:cxnSpLocks noChangeShapeType="1"/>
              </p:cNvCxnSpPr>
              <p:nvPr/>
            </p:nvCxnSpPr>
            <p:spPr bwMode="auto">
              <a:xfrm rot="-5400000">
                <a:off x="3037279" y="3322260"/>
                <a:ext cx="1000537" cy="49963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8" name="Google Shape;556;p37"/>
              <p:cNvCxnSpPr>
                <a:cxnSpLocks noChangeShapeType="1"/>
              </p:cNvCxnSpPr>
              <p:nvPr/>
            </p:nvCxnSpPr>
            <p:spPr bwMode="auto">
              <a:xfrm>
                <a:off x="1429373" y="3071810"/>
                <a:ext cx="2357994" cy="145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9" name="Google Shape;557;p37"/>
              <p:cNvCxnSpPr>
                <a:cxnSpLocks noChangeShapeType="1"/>
              </p:cNvCxnSpPr>
              <p:nvPr/>
            </p:nvCxnSpPr>
            <p:spPr bwMode="auto">
              <a:xfrm rot="-5400000">
                <a:off x="3072960" y="5286198"/>
                <a:ext cx="929175" cy="49963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0" name="Google Shape;558;p37"/>
              <p:cNvCxnSpPr>
                <a:cxnSpLocks noChangeShapeType="1"/>
              </p:cNvCxnSpPr>
              <p:nvPr/>
            </p:nvCxnSpPr>
            <p:spPr bwMode="auto">
              <a:xfrm rot="5400000">
                <a:off x="2786812" y="4070874"/>
                <a:ext cx="1999619" cy="149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64" name="Google Shape;559;p37"/>
            <p:cNvSpPr>
              <a:spLocks noChangeArrowheads="1"/>
            </p:cNvSpPr>
            <p:nvPr/>
          </p:nvSpPr>
          <p:spPr bwMode="auto">
            <a:xfrm>
              <a:off x="3360016" y="2636617"/>
              <a:ext cx="1655517" cy="503921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61" name="Google Shape;561;p37"/>
          <p:cNvSpPr txBox="1"/>
          <p:nvPr/>
        </p:nvSpPr>
        <p:spPr>
          <a:xfrm>
            <a:off x="7799388" y="855663"/>
            <a:ext cx="3886200" cy="513397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Классификация систем финансирования здравоохранения </a:t>
            </a:r>
            <a:endParaRPr lang="en-US" altLang="en-US"/>
          </a:p>
          <a:p>
            <a:pPr algn="ctr"/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(по источникам дохода)</a:t>
            </a:r>
            <a:endParaRPr lang="en-US" altLang="en-US"/>
          </a:p>
          <a:p>
            <a:pPr algn="ctr"/>
            <a:endParaRPr lang="en-US" alt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1100"/>
              <a:buFont typeface="Calibri" panose="020F0502020204030204" pitchFamily="34" charset="0"/>
              <a:buAutoNum type="arabicPeriod"/>
            </a:pPr>
            <a:r>
              <a:rPr lang="ru-RU" alt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Солидарные системы</a:t>
            </a:r>
            <a:endParaRPr lang="en-US" altLang="en-US"/>
          </a:p>
          <a:p>
            <a:pPr lvl="1">
              <a:buClr>
                <a:srgbClr val="C55A1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Общее налогообложение</a:t>
            </a:r>
            <a:endParaRPr lang="en-US" altLang="en-US"/>
          </a:p>
          <a:p>
            <a:pPr lvl="1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Обязательное медицинское страхование</a:t>
            </a:r>
            <a:endParaRPr lang="en-US" altLang="en-US"/>
          </a:p>
          <a:p>
            <a:pPr>
              <a:buClr>
                <a:srgbClr val="000000"/>
              </a:buClr>
              <a:buSzPts val="1100"/>
              <a:buFont typeface="Calibri" panose="020F0502020204030204" pitchFamily="34" charset="0"/>
              <a:buAutoNum type="arabicPeriod"/>
            </a:pPr>
            <a:r>
              <a:rPr lang="ru-RU" alt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 солидарные системы</a:t>
            </a:r>
            <a:endParaRPr lang="en-US" altLang="en-US"/>
          </a:p>
          <a:p>
            <a:pPr lvl="1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Частное (коммерческое) страхование</a:t>
            </a:r>
            <a:endParaRPr lang="en-US" altLang="en-US"/>
          </a:p>
          <a:p>
            <a:pPr lvl="1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Медицинские накопительные счета</a:t>
            </a:r>
            <a:endParaRPr lang="en-US" altLang="en-US"/>
          </a:p>
          <a:p>
            <a:pPr lvl="1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Прямые платежи населения</a:t>
            </a:r>
            <a:endParaRPr lang="en-US" altLang="en-US"/>
          </a:p>
          <a:p>
            <a:pPr lvl="1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ru-RU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Теневые платежи</a:t>
            </a:r>
            <a:endParaRPr lang="en-US" altLang="en-US"/>
          </a:p>
        </p:txBody>
      </p:sp>
      <p:pic>
        <p:nvPicPr>
          <p:cNvPr id="33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48012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2150013" y="154782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Функции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цели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систем</a:t>
            </a:r>
            <a:r>
              <a:rPr lang="en-US" sz="2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здравоохранения</a:t>
            </a:r>
            <a:endParaRPr dirty="0"/>
          </a:p>
        </p:txBody>
      </p:sp>
      <p:sp>
        <p:nvSpPr>
          <p:cNvPr id="161" name="Google Shape;161;p5"/>
          <p:cNvSpPr txBox="1"/>
          <p:nvPr/>
        </p:nvSpPr>
        <p:spPr>
          <a:xfrm>
            <a:off x="1881187" y="1341437"/>
            <a:ext cx="2286000" cy="50006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Руководство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1865312" y="5157787"/>
            <a:ext cx="2286000" cy="431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Закуп услуг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2309812" y="2841625"/>
            <a:ext cx="1785937" cy="78581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Обеспечение ресурсами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4468812" y="2841625"/>
            <a:ext cx="2071687" cy="78581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Предоставление услуг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6759575" y="1697037"/>
            <a:ext cx="1928812" cy="70008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Отзывчивость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6759575" y="3997325"/>
            <a:ext cx="1928812" cy="77152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Справедливый взнос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9040812" y="2840037"/>
            <a:ext cx="1643062" cy="71437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Здоровье</a:t>
            </a:r>
            <a:endParaRPr/>
          </a:p>
        </p:txBody>
      </p:sp>
      <p:cxnSp>
        <p:nvCxnSpPr>
          <p:cNvPr id="168" name="Google Shape;168;p5"/>
          <p:cNvCxnSpPr/>
          <p:nvPr/>
        </p:nvCxnSpPr>
        <p:spPr>
          <a:xfrm>
            <a:off x="8688387" y="2047875"/>
            <a:ext cx="1173162" cy="792162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69" name="Google Shape;169;p5"/>
          <p:cNvCxnSpPr/>
          <p:nvPr/>
        </p:nvCxnSpPr>
        <p:spPr>
          <a:xfrm rot="10800000" flipH="1">
            <a:off x="8688387" y="3554412"/>
            <a:ext cx="1173162" cy="828675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0" name="Google Shape;170;p5"/>
          <p:cNvCxnSpPr/>
          <p:nvPr/>
        </p:nvCxnSpPr>
        <p:spPr>
          <a:xfrm rot="5400000">
            <a:off x="630237" y="3233737"/>
            <a:ext cx="2786062" cy="1587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1" name="Google Shape;171;p5"/>
          <p:cNvCxnSpPr/>
          <p:nvPr/>
        </p:nvCxnSpPr>
        <p:spPr>
          <a:xfrm rot="-5400000" flipH="1">
            <a:off x="2095500" y="2127250"/>
            <a:ext cx="1000125" cy="4286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2" name="Google Shape;172;p5"/>
          <p:cNvCxnSpPr/>
          <p:nvPr/>
        </p:nvCxnSpPr>
        <p:spPr>
          <a:xfrm rot="-5400000">
            <a:off x="2095500" y="3913187"/>
            <a:ext cx="1000125" cy="4286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3" name="Google Shape;173;p5"/>
          <p:cNvCxnSpPr/>
          <p:nvPr/>
        </p:nvCxnSpPr>
        <p:spPr>
          <a:xfrm>
            <a:off x="3398837" y="1841500"/>
            <a:ext cx="2105025" cy="10001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4" name="Google Shape;174;p5"/>
          <p:cNvCxnSpPr/>
          <p:nvPr/>
        </p:nvCxnSpPr>
        <p:spPr>
          <a:xfrm rot="10800000" flipH="1">
            <a:off x="3398837" y="3627437"/>
            <a:ext cx="2105025" cy="100012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5" name="Google Shape;175;p5"/>
          <p:cNvCxnSpPr/>
          <p:nvPr/>
        </p:nvCxnSpPr>
        <p:spPr>
          <a:xfrm rot="10800000" flipH="1">
            <a:off x="4151312" y="4383087"/>
            <a:ext cx="2608262" cy="48577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6" name="Google Shape;176;p5"/>
          <p:cNvCxnSpPr/>
          <p:nvPr/>
        </p:nvCxnSpPr>
        <p:spPr>
          <a:xfrm>
            <a:off x="4167187" y="1592262"/>
            <a:ext cx="2592387" cy="45561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7" name="Google Shape;177;p5"/>
          <p:cNvCxnSpPr/>
          <p:nvPr/>
        </p:nvCxnSpPr>
        <p:spPr>
          <a:xfrm>
            <a:off x="4095750" y="3235325"/>
            <a:ext cx="373062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8" name="Google Shape;178;p5"/>
          <p:cNvCxnSpPr/>
          <p:nvPr/>
        </p:nvCxnSpPr>
        <p:spPr>
          <a:xfrm rot="10800000" flipH="1">
            <a:off x="6540500" y="3197225"/>
            <a:ext cx="2500312" cy="381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9" name="Google Shape;179;p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40</a:t>
            </a:fld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3043237" y="720725"/>
            <a:ext cx="13731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Функции 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7400925" y="692150"/>
            <a:ext cx="9096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Цели 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865312" y="5661025"/>
            <a:ext cx="2286000" cy="431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Перераспределение рисков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1865312" y="6165850"/>
            <a:ext cx="2286000" cy="431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Сбор средств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1865312" y="4652962"/>
            <a:ext cx="2286000" cy="431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Финансирование 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>
            <a:off x="1865312" y="4652962"/>
            <a:ext cx="2301875" cy="194468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4492625" y="5426075"/>
            <a:ext cx="5113337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Финансирование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осуществление сбора, объединения и распределения доходов для оплаты необходимых услуг здравоохранения (ВОЗ)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167187" y="2492375"/>
            <a:ext cx="6500812" cy="1368425"/>
          </a:xfrm>
          <a:prstGeom prst="ellipse">
            <a:avLst/>
          </a:prstGeom>
          <a:noFill/>
          <a:ln w="508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413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2187" y="1768847"/>
            <a:ext cx="7389812" cy="477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41</a:t>
            </a:fld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350596" y="1050491"/>
            <a:ext cx="30956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средств</a:t>
            </a:r>
            <a:endParaRPr dirty="0"/>
          </a:p>
        </p:txBody>
      </p:sp>
      <p:sp>
        <p:nvSpPr>
          <p:cNvPr id="194" name="Google Shape;194;p6"/>
          <p:cNvSpPr txBox="1"/>
          <p:nvPr/>
        </p:nvSpPr>
        <p:spPr>
          <a:xfrm>
            <a:off x="4942753" y="1041759"/>
            <a:ext cx="7108679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способность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эффективно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справедливо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мобилизовать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источников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финансирования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необходимые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оплаты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925512" y="4891460"/>
            <a:ext cx="29384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Структура частных расходов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здравоохранение (201</a:t>
            </a:r>
            <a:r>
              <a:rPr lang="en-US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г., млрд.тенге)</a:t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662" y="1768847"/>
            <a:ext cx="4581525" cy="31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8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1554162" y="44450"/>
            <a:ext cx="3605212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Перераспределение рисков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42</a:t>
            </a:fld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5707062" y="284015"/>
            <a:ext cx="45720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Перераспределение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рисков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объединение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собранных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перераспределения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рисков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единый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пул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таким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образом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возникающие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риски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ухудшали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финансовой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устойчивости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этого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пула</a:t>
            </a:r>
            <a:endParaRPr dirty="0"/>
          </a:p>
        </p:txBody>
      </p:sp>
      <p:grpSp>
        <p:nvGrpSpPr>
          <p:cNvPr id="205" name="Google Shape;205;p7"/>
          <p:cNvGrpSpPr/>
          <p:nvPr/>
        </p:nvGrpSpPr>
        <p:grpSpPr>
          <a:xfrm>
            <a:off x="1968500" y="1835150"/>
            <a:ext cx="3005137" cy="2935287"/>
            <a:chOff x="342388" y="1999873"/>
            <a:chExt cx="3004253" cy="2934945"/>
          </a:xfrm>
        </p:grpSpPr>
        <p:cxnSp>
          <p:nvCxnSpPr>
            <p:cNvPr id="206" name="Google Shape;206;p7"/>
            <p:cNvCxnSpPr/>
            <p:nvPr/>
          </p:nvCxnSpPr>
          <p:spPr>
            <a:xfrm>
              <a:off x="394761" y="4934818"/>
              <a:ext cx="2809048" cy="0"/>
            </a:xfrm>
            <a:prstGeom prst="straightConnector1">
              <a:avLst/>
            </a:prstGeom>
            <a:noFill/>
            <a:ln w="22225" cap="flat" cmpd="sng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7" name="Google Shape;207;p7"/>
            <p:cNvSpPr/>
            <p:nvPr/>
          </p:nvSpPr>
          <p:spPr>
            <a:xfrm>
              <a:off x="467764" y="2487179"/>
              <a:ext cx="863346" cy="2447639"/>
            </a:xfrm>
            <a:prstGeom prst="upArrow">
              <a:avLst>
                <a:gd name="adj1" fmla="val 3809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99437" y="3422107"/>
              <a:ext cx="864932" cy="1512711"/>
            </a:xfrm>
            <a:prstGeom prst="upArrow">
              <a:avLst>
                <a:gd name="adj1" fmla="val 6175"/>
                <a:gd name="adj2" fmla="val 50000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40462" y="2996707"/>
              <a:ext cx="863346" cy="1938111"/>
            </a:xfrm>
            <a:prstGeom prst="upArrow">
              <a:avLst>
                <a:gd name="adj1" fmla="val 4811"/>
                <a:gd name="adj2" fmla="val 50000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907202" y="3861793"/>
              <a:ext cx="864933" cy="1073025"/>
            </a:xfrm>
            <a:prstGeom prst="upArrow">
              <a:avLst>
                <a:gd name="adj1" fmla="val 8706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1" name="Google Shape;211;p7"/>
            <p:cNvCxnSpPr/>
            <p:nvPr/>
          </p:nvCxnSpPr>
          <p:spPr>
            <a:xfrm rot="-5400000" flipH="1">
              <a:off x="1580887" y="1805729"/>
              <a:ext cx="509700" cy="1872600"/>
            </a:xfrm>
            <a:prstGeom prst="bentConnector3">
              <a:avLst>
                <a:gd name="adj1" fmla="val 29610"/>
              </a:avLst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sp>
          <p:nvSpPr>
            <p:cNvPr id="212" name="Google Shape;212;p7"/>
            <p:cNvSpPr txBox="1"/>
            <p:nvPr/>
          </p:nvSpPr>
          <p:spPr>
            <a:xfrm>
              <a:off x="1043856" y="1999873"/>
              <a:ext cx="1526725" cy="277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Субсидирование </a:t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342388" y="2854677"/>
              <a:ext cx="1114408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Средства,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собранные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от «богатых»</a:t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830422" y="3861048"/>
              <a:ext cx="1074332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Средства,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собранные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от «бедных»</a:t>
              </a: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2196967" y="3356992"/>
              <a:ext cx="114967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Потребление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услуг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«больными»</a:t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1769683" y="4293096"/>
              <a:ext cx="1159292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Потребление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услуг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«здоровыми»</a:t>
              </a:r>
              <a:endParaRPr/>
            </a:p>
          </p:txBody>
        </p:sp>
      </p:grpSp>
      <p:sp>
        <p:nvSpPr>
          <p:cNvPr id="217" name="Google Shape;217;p7"/>
          <p:cNvSpPr txBox="1"/>
          <p:nvPr/>
        </p:nvSpPr>
        <p:spPr>
          <a:xfrm>
            <a:off x="5707062" y="1538287"/>
            <a:ext cx="46640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Половозрастная структура населения Казахстана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(2016 г., с учетом ПВК)</a:t>
            </a:r>
            <a:endParaRPr/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5275" y="2085975"/>
            <a:ext cx="5292725" cy="3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1971675" y="5707062"/>
            <a:ext cx="568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Численность населения страны - </a:t>
            </a: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17,7 млн.чел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Численность населения с учетом ПВК - </a:t>
            </a:r>
            <a:r>
              <a:rPr lang="en-US" sz="20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19,4 млн.чел.</a:t>
            </a:r>
            <a:endParaRPr/>
          </a:p>
        </p:txBody>
      </p:sp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7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/>
        </p:nvSpPr>
        <p:spPr>
          <a:xfrm>
            <a:off x="10175875" y="64293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 Narrow"/>
                <a:buNone/>
              </a:pPr>
              <a:t>43</a:t>
            </a:fld>
            <a:endParaRPr/>
          </a:p>
        </p:txBody>
      </p:sp>
      <p:cxnSp>
        <p:nvCxnSpPr>
          <p:cNvPr id="226" name="Google Shape;226;p8"/>
          <p:cNvCxnSpPr/>
          <p:nvPr/>
        </p:nvCxnSpPr>
        <p:spPr>
          <a:xfrm rot="-5400000">
            <a:off x="1329531" y="2745581"/>
            <a:ext cx="314483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grpSp>
        <p:nvGrpSpPr>
          <p:cNvPr id="227" name="Google Shape;227;p8"/>
          <p:cNvGrpSpPr/>
          <p:nvPr/>
        </p:nvGrpSpPr>
        <p:grpSpPr>
          <a:xfrm>
            <a:off x="1333499" y="1314450"/>
            <a:ext cx="7875588" cy="4633912"/>
            <a:chOff x="2384424" y="1460500"/>
            <a:chExt cx="7875589" cy="4633913"/>
          </a:xfrm>
        </p:grpSpPr>
        <p:cxnSp>
          <p:nvCxnSpPr>
            <p:cNvPr id="228" name="Google Shape;228;p8"/>
            <p:cNvCxnSpPr/>
            <p:nvPr/>
          </p:nvCxnSpPr>
          <p:spPr>
            <a:xfrm>
              <a:off x="3189288" y="2852738"/>
              <a:ext cx="2881312" cy="0"/>
            </a:xfrm>
            <a:prstGeom prst="straightConnector1">
              <a:avLst/>
            </a:prstGeom>
            <a:noFill/>
            <a:ln w="19050" cap="flat" cmpd="sng">
              <a:solidFill>
                <a:srgbClr val="323F4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9" name="Google Shape;229;p8"/>
            <p:cNvCxnSpPr/>
            <p:nvPr/>
          </p:nvCxnSpPr>
          <p:spPr>
            <a:xfrm>
              <a:off x="6034088" y="2852738"/>
              <a:ext cx="4762" cy="1200150"/>
            </a:xfrm>
            <a:prstGeom prst="straightConnector1">
              <a:avLst/>
            </a:prstGeom>
            <a:noFill/>
            <a:ln w="19050" cap="flat" cmpd="sng">
              <a:solidFill>
                <a:srgbClr val="323F4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30" name="Google Shape;230;p8"/>
            <p:cNvCxnSpPr/>
            <p:nvPr/>
          </p:nvCxnSpPr>
          <p:spPr>
            <a:xfrm>
              <a:off x="2716213" y="4148138"/>
              <a:ext cx="7267575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sp>
          <p:nvSpPr>
            <p:cNvPr id="231" name="Google Shape;231;p8"/>
            <p:cNvSpPr txBox="1"/>
            <p:nvPr/>
          </p:nvSpPr>
          <p:spPr>
            <a:xfrm>
              <a:off x="2970213" y="4203700"/>
              <a:ext cx="1314450" cy="1096963"/>
            </a:xfrm>
            <a:prstGeom prst="rect">
              <a:avLst/>
            </a:prstGeom>
            <a:noFill/>
            <a:ln w="254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постатейный бюджет 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(без заранее определенных тарифов)</a:t>
              </a:r>
              <a:endParaRPr/>
            </a:p>
          </p:txBody>
        </p:sp>
        <p:sp>
          <p:nvSpPr>
            <p:cNvPr id="232" name="Google Shape;232;p8"/>
            <p:cNvSpPr txBox="1"/>
            <p:nvPr/>
          </p:nvSpPr>
          <p:spPr>
            <a:xfrm rot="-5400000">
              <a:off x="2190750" y="2620962"/>
              <a:ext cx="849312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 Narrow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Риск </a:t>
              </a:r>
              <a:endParaRPr/>
            </a:p>
          </p:txBody>
        </p:sp>
        <p:sp>
          <p:nvSpPr>
            <p:cNvPr id="233" name="Google Shape;233;p8"/>
            <p:cNvSpPr txBox="1"/>
            <p:nvPr/>
          </p:nvSpPr>
          <p:spPr>
            <a:xfrm rot="1200000">
              <a:off x="3089275" y="1679575"/>
              <a:ext cx="1304925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Высокий </a:t>
              </a:r>
              <a:endParaRPr/>
            </a:p>
          </p:txBody>
        </p:sp>
        <p:sp>
          <p:nvSpPr>
            <p:cNvPr id="234" name="Google Shape;234;p8"/>
            <p:cNvSpPr txBox="1"/>
            <p:nvPr/>
          </p:nvSpPr>
          <p:spPr>
            <a:xfrm rot="-1140000">
              <a:off x="3003550" y="3500438"/>
              <a:ext cx="969963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0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0066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Низкий </a:t>
              </a:r>
              <a:endParaRPr/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4392613" y="4214813"/>
              <a:ext cx="1046162" cy="1014412"/>
            </a:xfrm>
            <a:prstGeom prst="rect">
              <a:avLst/>
            </a:prstGeom>
            <a:noFill/>
            <a:ln w="254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 койко-день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 услугу </a:t>
              </a:r>
              <a:endParaRPr/>
            </a:p>
          </p:txBody>
        </p:sp>
        <p:sp>
          <p:nvSpPr>
            <p:cNvPr id="236" name="Google Shape;236;p8"/>
            <p:cNvSpPr txBox="1"/>
            <p:nvPr/>
          </p:nvSpPr>
          <p:spPr>
            <a:xfrm>
              <a:off x="5519738" y="4219575"/>
              <a:ext cx="1046162" cy="433388"/>
            </a:xfrm>
            <a:prstGeom prst="rect">
              <a:avLst/>
            </a:prstGeom>
            <a:noFill/>
            <a:ln w="254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КЗГ</a:t>
              </a:r>
              <a:endParaRPr/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6645275" y="4219575"/>
              <a:ext cx="1538288" cy="433388"/>
            </a:xfrm>
            <a:prstGeom prst="rect">
              <a:avLst/>
            </a:prstGeom>
            <a:noFill/>
            <a:ln w="254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 пролеченный  случай</a:t>
              </a:r>
              <a:endParaRPr/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8250238" y="4221163"/>
              <a:ext cx="1230312" cy="1193800"/>
            </a:xfrm>
            <a:prstGeom prst="rect">
              <a:avLst/>
            </a:prstGeom>
            <a:noFill/>
            <a:ln w="254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глобальный бюджет</a:t>
              </a: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подушевая оплата</a:t>
              </a:r>
              <a:endParaRPr/>
            </a:p>
          </p:txBody>
        </p:sp>
        <p:cxnSp>
          <p:nvCxnSpPr>
            <p:cNvPr id="239" name="Google Shape;239;p8"/>
            <p:cNvCxnSpPr/>
            <p:nvPr/>
          </p:nvCxnSpPr>
          <p:spPr>
            <a:xfrm rot="10800000" flipH="1">
              <a:off x="3148013" y="1768475"/>
              <a:ext cx="5783262" cy="2170113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3148013" y="1768475"/>
              <a:ext cx="5783262" cy="2170113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sp>
          <p:nvSpPr>
            <p:cNvPr id="241" name="Google Shape;241;p8"/>
            <p:cNvSpPr txBox="1"/>
            <p:nvPr/>
          </p:nvSpPr>
          <p:spPr>
            <a:xfrm>
              <a:off x="7680325" y="1460500"/>
              <a:ext cx="1620838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ПОСТАВЩИК</a:t>
              </a:r>
              <a:endParaRPr/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7845425" y="3363913"/>
              <a:ext cx="1455738" cy="265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ЗАКУПЩИК</a:t>
              </a:r>
              <a:endParaRPr/>
            </a:p>
          </p:txBody>
        </p:sp>
        <p:sp>
          <p:nvSpPr>
            <p:cNvPr id="243" name="Google Shape;243;p8"/>
            <p:cNvSpPr txBox="1"/>
            <p:nvPr/>
          </p:nvSpPr>
          <p:spPr>
            <a:xfrm>
              <a:off x="4849813" y="5341938"/>
              <a:ext cx="299561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 Narrow"/>
                <a:buNone/>
              </a:pPr>
              <a:r>
                <a:rPr lang="en-US" sz="1400" b="0" i="0" u="none">
                  <a:solidFill>
                    <a:srgbClr val="7030A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стимулирует наращивание объемов услуг</a:t>
              </a: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8040688" y="5354638"/>
              <a:ext cx="2219325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 Narrow"/>
                <a:buNone/>
              </a:pPr>
              <a:r>
                <a:rPr lang="en-US" sz="1400" b="0" i="0" u="none">
                  <a:solidFill>
                    <a:srgbClr val="7030A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стимулирует сдерживание затрат и объемов медицинских услуг</a:t>
              </a: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2946400" y="5354638"/>
              <a:ext cx="1636713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 Narrow"/>
                <a:buNone/>
              </a:pPr>
              <a:r>
                <a:rPr lang="en-US" sz="1400" b="0" i="0" u="none">
                  <a:solidFill>
                    <a:srgbClr val="7030A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стимулирует консервацию текущего положения</a:t>
              </a:r>
              <a:endParaRPr/>
            </a:p>
          </p:txBody>
        </p:sp>
      </p:grpSp>
      <p:sp>
        <p:nvSpPr>
          <p:cNvPr id="246" name="Google Shape;246;p8"/>
          <p:cNvSpPr txBox="1"/>
          <p:nvPr/>
        </p:nvSpPr>
        <p:spPr>
          <a:xfrm>
            <a:off x="163512" y="6065837"/>
            <a:ext cx="8702675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Указанные способы оплаты могут дополняться: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 Narrow"/>
              <a:buAutoNum type="arabicParenR"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P4P (Pay for Performance) на основе согласованных (установленных) индикаторов результата);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 Narrow"/>
              <a:buAutoNum type="arabicParenR"/>
            </a:pPr>
            <a:r>
              <a:rPr lang="en-US" sz="14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со-оплатой со стороны населения.</a:t>
            </a:r>
            <a:endParaRPr/>
          </a:p>
        </p:txBody>
      </p:sp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373062" y="68262"/>
            <a:ext cx="4681537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Закуп услуг / Методы оплаты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4983040" y="235743"/>
            <a:ext cx="54483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Закуп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посредством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которого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аккумулированные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выплачиваются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медицинских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осуществления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определенных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мероприятий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здравоохранения</a:t>
            </a:r>
            <a:endParaRPr dirty="0"/>
          </a:p>
        </p:txBody>
      </p:sp>
      <p:pic>
        <p:nvPicPr>
          <p:cNvPr id="2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7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/>
        </p:nvSpPr>
        <p:spPr>
          <a:xfrm>
            <a:off x="9818687" y="1371600"/>
            <a:ext cx="847725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Calibri"/>
              <a:buNone/>
            </a:pPr>
            <a:r>
              <a:rPr lang="en-US" sz="1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 1,9 раза</a:t>
            </a:r>
            <a:endParaRPr/>
          </a:p>
        </p:txBody>
      </p:sp>
      <p:sp>
        <p:nvSpPr>
          <p:cNvPr id="288" name="Google Shape;288;p10"/>
          <p:cNvSpPr txBox="1"/>
          <p:nvPr/>
        </p:nvSpPr>
        <p:spPr>
          <a:xfrm>
            <a:off x="9885362" y="2438400"/>
            <a:ext cx="84931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Calibri"/>
              <a:buNone/>
            </a:pPr>
            <a:r>
              <a:rPr lang="en-US" sz="1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 2,1 раза</a:t>
            </a:r>
            <a:endParaRPr/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475" y="1181100"/>
            <a:ext cx="3690937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125412" y="196850"/>
            <a:ext cx="11993562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Частные расходы на здравоохранение в Казахстане 2011-2017 гг., в млрд. тенге</a:t>
            </a:r>
            <a:endParaRPr/>
          </a:p>
        </p:txBody>
      </p:sp>
      <p:sp>
        <p:nvSpPr>
          <p:cNvPr id="291" name="Google Shape;291;p10"/>
          <p:cNvSpPr txBox="1"/>
          <p:nvPr/>
        </p:nvSpPr>
        <p:spPr>
          <a:xfrm>
            <a:off x="6208712" y="3622675"/>
            <a:ext cx="519430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 7 лет (2011-2017 гг.)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номинальные расходы на здравоохранение возросли в 1,7 раза составив порядка 1,6 трлн.тенге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1,7 трлн.тенге – это порядка 37% всех налоговых поступлений республиканского бюджета 2017 года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38% всех денег в системе здравоохранения приходят из негосударственных источников (</a:t>
            </a:r>
            <a:r>
              <a:rPr lang="en-US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частные расходы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90% от всех </a:t>
            </a:r>
            <a:r>
              <a:rPr lang="en-US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частных расходов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это </a:t>
            </a:r>
            <a:r>
              <a:rPr lang="en-US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средства населения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которые возросли в 2 раза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60% от всех </a:t>
            </a:r>
            <a:r>
              <a:rPr lang="en-US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средств населения 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это средства, уходящие в </a:t>
            </a:r>
            <a:r>
              <a:rPr lang="en-US" sz="18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розничный фармацевтический сектор</a:t>
            </a:r>
            <a:endParaRPr/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НО, стремительно возросло потребление стационарной (в 5,6 раза) и амбулаторной помощи (в 3,4 раза) </a:t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4043362" y="3121025"/>
            <a:ext cx="1203325" cy="233362"/>
          </a:xfrm>
          <a:prstGeom prst="ellipse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5246687" y="1371600"/>
            <a:ext cx="84931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Calibri"/>
              <a:buNone/>
            </a:pPr>
            <a:r>
              <a:rPr lang="en-US" sz="1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 1,4 раза</a:t>
            </a:r>
            <a:endParaRPr/>
          </a:p>
        </p:txBody>
      </p:sp>
      <p:pic>
        <p:nvPicPr>
          <p:cNvPr id="294" name="Google Shape;2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7350" y="1181100"/>
            <a:ext cx="3216275" cy="1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 txBox="1"/>
          <p:nvPr/>
        </p:nvSpPr>
        <p:spPr>
          <a:xfrm>
            <a:off x="5357812" y="1839912"/>
            <a:ext cx="738187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Calibri"/>
              <a:buNone/>
            </a:pPr>
            <a:r>
              <a:rPr lang="en-US" sz="1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 2,0 раза</a:t>
            </a:r>
            <a:endParaRPr/>
          </a:p>
        </p:txBody>
      </p:sp>
      <p:cxnSp>
        <p:nvCxnSpPr>
          <p:cNvPr id="296" name="Google Shape;296;p10"/>
          <p:cNvCxnSpPr/>
          <p:nvPr/>
        </p:nvCxnSpPr>
        <p:spPr>
          <a:xfrm rot="10800000" flipH="1">
            <a:off x="4921250" y="2360612"/>
            <a:ext cx="1785937" cy="725487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7" name="Google Shape;297;p10"/>
          <p:cNvSpPr/>
          <p:nvPr/>
        </p:nvSpPr>
        <p:spPr>
          <a:xfrm rot="-540000">
            <a:off x="6689725" y="985837"/>
            <a:ext cx="3446462" cy="2255837"/>
          </a:xfrm>
          <a:prstGeom prst="ellipse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10"/>
          <p:cNvCxnSpPr/>
          <p:nvPr/>
        </p:nvCxnSpPr>
        <p:spPr>
          <a:xfrm>
            <a:off x="9818687" y="1414462"/>
            <a:ext cx="0" cy="1023937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99" name="Google Shape;299;p10"/>
          <p:cNvSpPr txBox="1"/>
          <p:nvPr/>
        </p:nvSpPr>
        <p:spPr>
          <a:xfrm>
            <a:off x="9780587" y="2047875"/>
            <a:ext cx="84931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Calibri"/>
              <a:buNone/>
            </a:pPr>
            <a:r>
              <a:rPr lang="en-US" sz="1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 9,1 раза</a:t>
            </a:r>
            <a:endParaRPr/>
          </a:p>
        </p:txBody>
      </p:sp>
      <p:pic>
        <p:nvPicPr>
          <p:cNvPr id="300" name="Google Shape;3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2475" y="3675062"/>
            <a:ext cx="3690937" cy="205263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0"/>
          <p:cNvSpPr/>
          <p:nvPr/>
        </p:nvSpPr>
        <p:spPr>
          <a:xfrm>
            <a:off x="2043112" y="3863975"/>
            <a:ext cx="3906837" cy="1603375"/>
          </a:xfrm>
          <a:prstGeom prst="ellipse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302;p10"/>
          <p:cNvCxnSpPr/>
          <p:nvPr/>
        </p:nvCxnSpPr>
        <p:spPr>
          <a:xfrm flipH="1">
            <a:off x="3995737" y="3354387"/>
            <a:ext cx="649287" cy="509587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6116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>
            <a:spLocks noGrp="1"/>
          </p:cNvSpPr>
          <p:nvPr>
            <p:ph type="title"/>
          </p:nvPr>
        </p:nvSpPr>
        <p:spPr>
          <a:xfrm>
            <a:off x="147637" y="39687"/>
            <a:ext cx="5149850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Социальный налог и расходы на социальную сферу</a:t>
            </a:r>
            <a:b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1999-2016 гг.</a:t>
            </a:r>
            <a:endParaRPr/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050" y="3822700"/>
            <a:ext cx="4365625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1582737" y="5761037"/>
            <a:ext cx="3714750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en-US" sz="7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Источник: Статистический бюллетень МФ РК, 1999-2016 гг., https://goo.gl/kdBjUV </a:t>
            </a:r>
            <a:endParaRPr/>
          </a:p>
        </p:txBody>
      </p:sp>
      <p:pic>
        <p:nvPicPr>
          <p:cNvPr id="310" name="Google Shape;31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0287" y="1268412"/>
            <a:ext cx="4259262" cy="229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1"/>
          <p:cNvSpPr txBox="1"/>
          <p:nvPr/>
        </p:nvSpPr>
        <p:spPr>
          <a:xfrm>
            <a:off x="6264275" y="3954462"/>
            <a:ext cx="4929187" cy="222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Социальный налог – введен законом от 24.12.1998 г., за 17 лет: 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ставка социального налога снизилась с 21% до 11%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размер поступлений социального налога в номинальном исчислении увеличился в 4 раза, составив в 2016 году 530 439,9 млн.тенге, при этом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совокупные расходы государственного бюджета на образование, здравоохранение и социальную помощь и социальное обеспечение увеличились в 17 раз, составив 4,68 трлн.тенге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944562" y="3219450"/>
            <a:ext cx="49911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Поступления социального налога и расходы на отрасли социальной сферы, 2016 г., в млн.тенге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>
            <a:off x="6035675" y="666750"/>
            <a:ext cx="47037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Поступления социального налога и расходы на отрасли 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социальной сферы, 1999-2016 гг.</a:t>
            </a:r>
            <a:endParaRPr/>
          </a:p>
        </p:txBody>
      </p:sp>
      <p:pic>
        <p:nvPicPr>
          <p:cNvPr id="10" name="Изображение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6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>
            <a:spLocks noGrp="1"/>
          </p:cNvSpPr>
          <p:nvPr>
            <p:ph type="title"/>
          </p:nvPr>
        </p:nvSpPr>
        <p:spPr>
          <a:xfrm>
            <a:off x="396875" y="421009"/>
            <a:ext cx="788670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Добровольное медицинское страхование</a:t>
            </a: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261937" y="1019175"/>
            <a:ext cx="2660650" cy="5581650"/>
            <a:chOff x="1337414" y="1371600"/>
            <a:chExt cx="1484202" cy="4940710"/>
          </a:xfrm>
        </p:grpSpPr>
        <p:grpSp>
          <p:nvGrpSpPr>
            <p:cNvPr id="320" name="Google Shape;320;p12"/>
            <p:cNvGrpSpPr/>
            <p:nvPr/>
          </p:nvGrpSpPr>
          <p:grpSpPr>
            <a:xfrm>
              <a:off x="1337414" y="1371600"/>
              <a:ext cx="1484202" cy="4940710"/>
              <a:chOff x="1044849" y="2153265"/>
              <a:chExt cx="724957" cy="3485535"/>
            </a:xfrm>
          </p:grpSpPr>
          <p:sp>
            <p:nvSpPr>
              <p:cNvPr id="321" name="Google Shape;321;p12"/>
              <p:cNvSpPr txBox="1"/>
              <p:nvPr/>
            </p:nvSpPr>
            <p:spPr>
              <a:xfrm>
                <a:off x="1046917" y="2153265"/>
                <a:ext cx="722889" cy="1298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 Narrow"/>
                  <a:buNone/>
                </a:pPr>
                <a:r>
                  <a:rPr lang="en-US" sz="1600" b="1" i="0" u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Частные расходы (39%)</a:t>
                </a:r>
                <a:endParaRPr/>
              </a:p>
            </p:txBody>
          </p:sp>
          <p:sp>
            <p:nvSpPr>
              <p:cNvPr id="322" name="Google Shape;322;p12"/>
              <p:cNvSpPr txBox="1"/>
              <p:nvPr/>
            </p:nvSpPr>
            <p:spPr>
              <a:xfrm>
                <a:off x="1044849" y="3455584"/>
                <a:ext cx="722889" cy="21832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 Narrow"/>
                  <a:buNone/>
                </a:pPr>
                <a:r>
                  <a:rPr lang="en-US" sz="1600" b="1" i="0" u="none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Гос. расходы (61%)</a:t>
                </a:r>
                <a:endParaRPr/>
              </a:p>
            </p:txBody>
          </p:sp>
        </p:grpSp>
        <p:cxnSp>
          <p:nvCxnSpPr>
            <p:cNvPr id="323" name="Google Shape;323;p12"/>
            <p:cNvCxnSpPr/>
            <p:nvPr/>
          </p:nvCxnSpPr>
          <p:spPr>
            <a:xfrm rot="10800000" flipH="1">
              <a:off x="1341649" y="1687262"/>
              <a:ext cx="1479967" cy="1997"/>
            </a:xfrm>
            <a:prstGeom prst="straightConnector1">
              <a:avLst/>
            </a:prstGeom>
            <a:noFill/>
            <a:ln w="152400" cap="flat" cmpd="sng">
              <a:solidFill>
                <a:srgbClr val="833C0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24" name="Google Shape;324;p12"/>
          <p:cNvSpPr/>
          <p:nvPr/>
        </p:nvSpPr>
        <p:spPr>
          <a:xfrm>
            <a:off x="3797300" y="1019175"/>
            <a:ext cx="2371725" cy="196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42047" y="27758"/>
                </a:lnTo>
              </a:path>
            </a:pathLst>
          </a:cu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1" i="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Премии на ДМС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22,6 млрд. тенге 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(4%)</a:t>
            </a: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в т.ч.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юр.лица – 96%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физ.лица – 4%</a:t>
            </a:r>
            <a:endParaRPr/>
          </a:p>
        </p:txBody>
      </p:sp>
      <p:graphicFrame>
        <p:nvGraphicFramePr>
          <p:cNvPr id="325" name="Google Shape;325;p12"/>
          <p:cNvGraphicFramePr/>
          <p:nvPr/>
        </p:nvGraphicFramePr>
        <p:xfrm>
          <a:off x="6329362" y="1019175"/>
          <a:ext cx="5211750" cy="1965275"/>
        </p:xfrm>
        <a:graphic>
          <a:graphicData uri="http://schemas.openxmlformats.org/drawingml/2006/table">
            <a:tbl>
              <a:tblPr>
                <a:noFill/>
                <a:tableStyleId>{6F311D5A-0476-4F8B-9276-88FB524C2147}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Премии</a:t>
                      </a:r>
                      <a:endParaRPr sz="1600" b="0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(22,6 млрд.тенге)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Выплаты </a:t>
                      </a:r>
                      <a:endParaRPr sz="1600" b="0" i="0" u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(17,5 млрд.тенге)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Астана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12,3%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12,4%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Алматы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72,9%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61,3%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Атырауская обл.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11,2%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Итого </a:t>
                      </a:r>
                      <a:endParaRPr/>
                    </a:p>
                  </a:txBody>
                  <a:tcPr marL="68575" marR="68575" marT="34250" marB="34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90,2%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84,9%</a:t>
                      </a:r>
                      <a:endParaRPr/>
                    </a:p>
                  </a:txBody>
                  <a:tcPr marL="5725" marR="5725" marT="570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" name="Google Shape;326;p12"/>
          <p:cNvSpPr txBox="1"/>
          <p:nvPr/>
        </p:nvSpPr>
        <p:spPr>
          <a:xfrm>
            <a:off x="3260725" y="3741737"/>
            <a:ext cx="8280400" cy="28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Емкость рынка «добровольного медицинского страхования» составляет 22,6 млрд.тенге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Это всего лишь 4% от всех частных расходов на здравоохранение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Порядка 90% всех страховых полисов продается и медицинская помощь по ним предоставляется только в 3 трех регионах – гг. Алматы, Астана и Атырауская область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96% страховых полисов приобретается работодателями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«Добровольное медицинское страхование» охватывает чуть более 400 тыс.человек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1762" marR="0" lvl="0" indent="-131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«Добровольное медицинское страхование», как правило, не покрывает многие хронические (социально-значимые) заболевания</a:t>
            </a: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245769"/>
            <a:ext cx="1294601" cy="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9"/>
          <p:cNvGraphicFramePr/>
          <p:nvPr/>
        </p:nvGraphicFramePr>
        <p:xfrm>
          <a:off x="6669087" y="3657600"/>
          <a:ext cx="5499100" cy="317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4" name="Google Shape;254;p9"/>
          <p:cNvSpPr txBox="1"/>
          <p:nvPr/>
        </p:nvSpPr>
        <p:spPr>
          <a:xfrm>
            <a:off x="312737" y="673100"/>
            <a:ext cx="25050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en-US" sz="20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 последние 10 лет:</a:t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757237" y="3649662"/>
            <a:ext cx="5854700" cy="984250"/>
          </a:xfrm>
          <a:custGeom>
            <a:avLst/>
            <a:gdLst/>
            <a:ahLst/>
            <a:cxnLst/>
            <a:rect l="l" t="t" r="r" b="b"/>
            <a:pathLst>
              <a:path w="6298164" h="1127521" extrusionOk="0">
                <a:moveTo>
                  <a:pt x="0" y="0"/>
                </a:moveTo>
                <a:lnTo>
                  <a:pt x="6298164" y="0"/>
                </a:lnTo>
                <a:lnTo>
                  <a:pt x="6298164" y="1127521"/>
                </a:lnTo>
                <a:lnTo>
                  <a:pt x="0" y="112752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199950" tIns="20300" rIns="113775" bIns="2030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Рост количества больных по 5 основным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хроническим неинфекционным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заболеваниям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(сердечно-сосудистой системы, онкологические, органов дыхания, диабет, психические)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lang="en-US" sz="17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2,5 раза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(с 1,7  до 4,2 млн.чел.) 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850900" y="5257800"/>
            <a:ext cx="5761037" cy="11699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-US" sz="17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Средняя стоимость </a:t>
            </a:r>
            <a:r>
              <a:rPr lang="en-US" sz="17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пролеченного больного в стационаре выросла в</a:t>
            </a:r>
            <a:r>
              <a:rPr lang="en-US" sz="17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1,5 раза</a:t>
            </a:r>
            <a:r>
              <a:rPr lang="en-US" sz="17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в дневном стационаре - в</a:t>
            </a:r>
            <a:r>
              <a:rPr lang="en-US" sz="17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2,5 раза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-US" sz="17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Внедрены более </a:t>
            </a:r>
            <a:r>
              <a:rPr lang="en-US" sz="17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450</a:t>
            </a: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новых медицинских технологий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774700" y="1535112"/>
            <a:ext cx="5821362" cy="1522412"/>
          </a:xfrm>
          <a:custGeom>
            <a:avLst/>
            <a:gdLst/>
            <a:ahLst/>
            <a:cxnLst/>
            <a:rect l="l" t="t" r="r" b="b"/>
            <a:pathLst>
              <a:path w="6298164" h="1424160" extrusionOk="0">
                <a:moveTo>
                  <a:pt x="0" y="0"/>
                </a:moveTo>
                <a:lnTo>
                  <a:pt x="6298164" y="0"/>
                </a:lnTo>
                <a:lnTo>
                  <a:pt x="6298164" y="1424160"/>
                </a:lnTo>
                <a:lnTo>
                  <a:pt x="0" y="142416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199950" tIns="20300" rIns="113775" bIns="203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 Narrow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Население увеличилось на </a:t>
            </a:r>
            <a:r>
              <a:rPr lang="en-US" sz="17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15%,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т.ч. число наиболее интенсивных потребителей медицинских услуг: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Пожилых -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27%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(2018 г. – 2,1 млн.чел, к 2025 году рост до 2,8 млн.чел)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Детей -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24%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(2018 г. - 5,8 млн.чел, к 2025 году рост до 6,9 млн.чел.) 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339725" y="3168650"/>
            <a:ext cx="3417887" cy="357187"/>
          </a:xfrm>
          <a:prstGeom prst="rect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 scaled="0"/>
          </a:gradFill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Эпидемиологические изменения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339725" y="1138237"/>
            <a:ext cx="3413125" cy="357187"/>
          </a:xfrm>
          <a:prstGeom prst="rect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 scaled="0"/>
          </a:gradFill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Демографические изменения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339725" y="4803775"/>
            <a:ext cx="3417887" cy="357187"/>
          </a:xfrm>
          <a:prstGeom prst="rect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 scaled="0"/>
          </a:gradFill>
          <a:ln>
            <a:noFill/>
          </a:ln>
        </p:spPr>
        <p:txBody>
          <a:bodyPr spcFirstLastPara="1" wrap="square" lIns="100075" tIns="100075" rIns="100075" bIns="1000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Удорожание стоимости лечения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9229725" y="6419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 Narrow"/>
                <a:buNone/>
              </a:pPr>
              <a:t>5</a:t>
            </a:fld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7024687" y="6300787"/>
            <a:ext cx="48545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*Дефицит сложился за счет необеспеченных декларируемых  в ГОБМП услуг 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10361612" y="2538412"/>
            <a:ext cx="15049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3,1%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от ВВП</a:t>
            </a:r>
            <a:endParaRPr/>
          </a:p>
        </p:txBody>
      </p:sp>
      <p:grpSp>
        <p:nvGrpSpPr>
          <p:cNvPr id="264" name="Google Shape;264;p9"/>
          <p:cNvGrpSpPr/>
          <p:nvPr/>
        </p:nvGrpSpPr>
        <p:grpSpPr>
          <a:xfrm>
            <a:off x="6946900" y="931862"/>
            <a:ext cx="3530600" cy="2690812"/>
            <a:chOff x="4856475" y="1857204"/>
            <a:chExt cx="3109976" cy="3538705"/>
          </a:xfrm>
        </p:grpSpPr>
        <p:sp>
          <p:nvSpPr>
            <p:cNvPr id="265" name="Google Shape;265;p9"/>
            <p:cNvSpPr txBox="1"/>
            <p:nvPr/>
          </p:nvSpPr>
          <p:spPr>
            <a:xfrm>
              <a:off x="4856475" y="1857204"/>
              <a:ext cx="3109976" cy="3530497"/>
            </a:xfrm>
            <a:prstGeom prst="rect">
              <a:avLst/>
            </a:pr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Рекомендуемые расходы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 Narrow"/>
                <a:buNone/>
              </a:pPr>
              <a:r>
                <a:rPr lang="en-US" sz="1800" b="1" i="0" u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5% к ВВП (2,9 трлн.тг.)</a:t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4860102" y="3542009"/>
              <a:ext cx="2147165" cy="694220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Частные расходы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680 млрд.тг. (42%)</a:t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4860113" y="4246780"/>
              <a:ext cx="2147160" cy="1149129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ГОБМП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940 млрд.тг. (58%)</a:t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4860102" y="2897737"/>
              <a:ext cx="2147165" cy="638671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Дефицит ГОБМП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 Narrow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363 млрд.тг.*</a:t>
              </a:r>
              <a:endParaRPr/>
            </a:p>
          </p:txBody>
        </p:sp>
      </p:grpSp>
      <p:cxnSp>
        <p:nvCxnSpPr>
          <p:cNvPr id="269" name="Google Shape;269;p9"/>
          <p:cNvCxnSpPr/>
          <p:nvPr/>
        </p:nvCxnSpPr>
        <p:spPr>
          <a:xfrm>
            <a:off x="9388475" y="2209800"/>
            <a:ext cx="107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0" name="Google Shape;270;p9"/>
          <p:cNvSpPr/>
          <p:nvPr/>
        </p:nvSpPr>
        <p:spPr>
          <a:xfrm rot="10800000">
            <a:off x="10528300" y="2257425"/>
            <a:ext cx="144462" cy="1333500"/>
          </a:xfrm>
          <a:prstGeom prst="leftBrace">
            <a:avLst>
              <a:gd name="adj1" fmla="val 4415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6856412" y="3721100"/>
            <a:ext cx="88265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 Narrow"/>
              <a:buNone/>
            </a:pPr>
            <a:r>
              <a:rPr lang="en-US" sz="11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USD</a:t>
            </a:r>
            <a:endParaRPr/>
          </a:p>
        </p:txBody>
      </p:sp>
      <p:sp>
        <p:nvSpPr>
          <p:cNvPr id="272" name="Google Shape;272;p9"/>
          <p:cNvSpPr txBox="1"/>
          <p:nvPr/>
        </p:nvSpPr>
        <p:spPr>
          <a:xfrm>
            <a:off x="10953750" y="3409950"/>
            <a:ext cx="8826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200"/>
              <a:buFont typeface="Arial Narrow"/>
              <a:buNone/>
            </a:pPr>
            <a:r>
              <a:rPr lang="en-US" sz="1200" b="1" i="0" u="none">
                <a:solidFill>
                  <a:srgbClr val="558ED5"/>
                </a:solidFill>
                <a:latin typeface="Arial Narrow"/>
                <a:ea typeface="Arial Narrow"/>
                <a:cs typeface="Arial Narrow"/>
                <a:sym typeface="Arial Narrow"/>
              </a:rPr>
              <a:t>тыс</a:t>
            </a:r>
            <a:r>
              <a:rPr lang="en-US" sz="1000" b="1" i="0" u="none">
                <a:solidFill>
                  <a:srgbClr val="558ED5"/>
                </a:solidFill>
                <a:latin typeface="Arial Narrow"/>
                <a:ea typeface="Arial Narrow"/>
                <a:cs typeface="Arial Narrow"/>
                <a:sym typeface="Arial Narrow"/>
              </a:rPr>
              <a:t>., KZT</a:t>
            </a:r>
            <a:endParaRPr/>
          </a:p>
        </p:txBody>
      </p:sp>
      <p:sp>
        <p:nvSpPr>
          <p:cNvPr id="273" name="Google Shape;273;p9"/>
          <p:cNvSpPr txBox="1"/>
          <p:nvPr/>
        </p:nvSpPr>
        <p:spPr>
          <a:xfrm>
            <a:off x="6946900" y="568325"/>
            <a:ext cx="4678362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Данные по расходам на медицинскую помощь за 2017 год</a:t>
            </a:r>
            <a:endParaRPr/>
          </a:p>
        </p:txBody>
      </p:sp>
      <p:sp>
        <p:nvSpPr>
          <p:cNvPr id="274" name="Google Shape;274;p9"/>
          <p:cNvSpPr txBox="1"/>
          <p:nvPr/>
        </p:nvSpPr>
        <p:spPr>
          <a:xfrm>
            <a:off x="11253787" y="3613150"/>
            <a:ext cx="31273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52</a:t>
            </a:r>
            <a:endParaRPr/>
          </a:p>
        </p:txBody>
      </p:sp>
      <p:sp>
        <p:nvSpPr>
          <p:cNvPr id="275" name="Google Shape;275;p9"/>
          <p:cNvSpPr txBox="1"/>
          <p:nvPr/>
        </p:nvSpPr>
        <p:spPr>
          <a:xfrm>
            <a:off x="10528300" y="3714750"/>
            <a:ext cx="31273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50</a:t>
            </a:r>
            <a:endParaRPr/>
          </a:p>
        </p:txBody>
      </p:sp>
      <p:sp>
        <p:nvSpPr>
          <p:cNvPr id="276" name="Google Shape;276;p9"/>
          <p:cNvSpPr txBox="1"/>
          <p:nvPr/>
        </p:nvSpPr>
        <p:spPr>
          <a:xfrm>
            <a:off x="9615487" y="3857625"/>
            <a:ext cx="31273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41</a:t>
            </a:r>
            <a:endParaRPr/>
          </a:p>
        </p:txBody>
      </p:sp>
      <p:sp>
        <p:nvSpPr>
          <p:cNvPr id="277" name="Google Shape;277;p9"/>
          <p:cNvSpPr txBox="1"/>
          <p:nvPr/>
        </p:nvSpPr>
        <p:spPr>
          <a:xfrm>
            <a:off x="8694737" y="4030662"/>
            <a:ext cx="31273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39</a:t>
            </a:r>
            <a:endParaRPr/>
          </a:p>
        </p:txBody>
      </p:sp>
      <p:sp>
        <p:nvSpPr>
          <p:cNvPr id="278" name="Google Shape;278;p9"/>
          <p:cNvSpPr txBox="1"/>
          <p:nvPr/>
        </p:nvSpPr>
        <p:spPr>
          <a:xfrm>
            <a:off x="8731250" y="5794375"/>
            <a:ext cx="26511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 Narrow"/>
              <a:buNone/>
            </a:pPr>
            <a:r>
              <a:rPr lang="en-US" sz="1000" b="0" i="0" u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endParaRPr/>
          </a:p>
        </p:txBody>
      </p:sp>
      <p:sp>
        <p:nvSpPr>
          <p:cNvPr id="279" name="Google Shape;279;p9"/>
          <p:cNvSpPr txBox="1"/>
          <p:nvPr/>
        </p:nvSpPr>
        <p:spPr>
          <a:xfrm>
            <a:off x="9261475" y="6003925"/>
            <a:ext cx="312737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 Narrow"/>
              <a:buNone/>
            </a:pPr>
            <a:r>
              <a:rPr lang="en-US" sz="1000" b="0" i="0" u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T)</a:t>
            </a:r>
            <a:endParaRPr/>
          </a:p>
        </p:txBody>
      </p:sp>
      <p:sp>
        <p:nvSpPr>
          <p:cNvPr id="280" name="Google Shape;280;p9"/>
          <p:cNvSpPr txBox="1"/>
          <p:nvPr/>
        </p:nvSpPr>
        <p:spPr>
          <a:xfrm>
            <a:off x="8232775" y="5584825"/>
            <a:ext cx="26511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 Narrow"/>
              <a:buNone/>
            </a:pPr>
            <a:r>
              <a:rPr lang="en-US" sz="1000" b="0" i="0" u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endParaRPr/>
          </a:p>
        </p:txBody>
      </p:sp>
      <p:sp>
        <p:nvSpPr>
          <p:cNvPr id="281" name="Google Shape;281;p9"/>
          <p:cNvSpPr txBox="1"/>
          <p:nvPr/>
        </p:nvSpPr>
        <p:spPr>
          <a:xfrm>
            <a:off x="9282112" y="6180137"/>
            <a:ext cx="163512" cy="107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Глобальные вызовы в сфере здравоохранения</a:t>
            </a:r>
            <a:endParaRPr/>
          </a:p>
        </p:txBody>
      </p:sp>
      <p:pic>
        <p:nvPicPr>
          <p:cNvPr id="32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Narrow"/>
              <a:buNone/>
            </a:pPr>
            <a:r>
              <a:rPr lang="ru-RU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устроена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система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5400" b="1" i="0" u="none" dirty="0" err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здравоохранения</a:t>
            </a:r>
            <a:r>
              <a:rPr lang="en-US" sz="5400" b="1" i="0" u="none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1" y="58339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title"/>
          </p:nvPr>
        </p:nvSpPr>
        <p:spPr>
          <a:xfrm>
            <a:off x="368300" y="174625"/>
            <a:ext cx="105156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устроена система здравоохранения? </a:t>
            </a:r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body" idx="1"/>
          </p:nvPr>
        </p:nvSpPr>
        <p:spPr>
          <a:xfrm>
            <a:off x="6235700" y="1357312"/>
            <a:ext cx="5183187" cy="823912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разобраться в терминах?</a:t>
            </a:r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body" idx="1"/>
          </p:nvPr>
        </p:nvSpPr>
        <p:spPr>
          <a:xfrm>
            <a:off x="6235700" y="2181225"/>
            <a:ext cx="5183187" cy="40386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деятельность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помощь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Первичная медико-санитарная помощь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Специализированная медицинская помощь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Вид медицинской помощи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услуга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Форма медицинской помощи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Лабораторная диагностика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Реабилитация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Стационарная помощь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  <p:pic>
        <p:nvPicPr>
          <p:cNvPr id="335" name="Google Shape;335;p13" descr="Related imag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912" y="1357312"/>
            <a:ext cx="4862512" cy="486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>
            <a:spLocks noGrp="1"/>
          </p:cNvSpPr>
          <p:nvPr>
            <p:ph type="title"/>
          </p:nvPr>
        </p:nvSpPr>
        <p:spPr>
          <a:xfrm>
            <a:off x="838200" y="242887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 Narrow"/>
              <a:buNone/>
            </a:pPr>
            <a:r>
              <a:rPr lang="en-US" sz="32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это все взаимосвязано?</a:t>
            </a:r>
            <a:endParaRPr/>
          </a:p>
        </p:txBody>
      </p:sp>
      <p:sp>
        <p:nvSpPr>
          <p:cNvPr id="341" name="Google Shape;341;p1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  <p:sp>
        <p:nvSpPr>
          <p:cNvPr id="342" name="Google Shape;342;p14"/>
          <p:cNvSpPr txBox="1"/>
          <p:nvPr/>
        </p:nvSpPr>
        <p:spPr>
          <a:xfrm>
            <a:off x="525462" y="2632075"/>
            <a:ext cx="3611562" cy="3351212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AutoNum type="arabicParenR"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помощь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2) лабораторная диагностика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3) патологоанатомическая диагностика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4) деятельность в сфере заготовки крови и ее компонентов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5) деятельность в сфере санитарно-эпидемиологического благополучия населения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6) деятельность в сфере охраны общественного здоровья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7) образовательная и научная деятельность в области здравоохранения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8) экспертиза в области здравоохранения</a:t>
            </a:r>
            <a:endParaRPr/>
          </a:p>
        </p:txBody>
      </p:sp>
      <p:sp>
        <p:nvSpPr>
          <p:cNvPr id="343" name="Google Shape;343;p14"/>
          <p:cNvSpPr txBox="1"/>
          <p:nvPr/>
        </p:nvSpPr>
        <p:spPr>
          <a:xfrm>
            <a:off x="525462" y="1263650"/>
            <a:ext cx="3611562" cy="127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ДЕЯТЕЛЬНОСТЬ </a:t>
            </a:r>
            <a:r>
              <a:rPr lang="en-US" sz="12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(профессиональная деятельность физ.лиц, получивших высшее или среднее профессиональное медицинское образование, а также юр.лиц, осуществляющих деятельность в области здравоохранения)</a:t>
            </a:r>
            <a:endParaRPr/>
          </a:p>
        </p:txBody>
      </p:sp>
      <p:sp>
        <p:nvSpPr>
          <p:cNvPr id="344" name="Google Shape;344;p14"/>
          <p:cNvSpPr txBox="1"/>
          <p:nvPr/>
        </p:nvSpPr>
        <p:spPr>
          <a:xfrm>
            <a:off x="525462" y="2894012"/>
            <a:ext cx="2519362" cy="25241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Google Shape;345;p14"/>
          <p:cNvCxnSpPr/>
          <p:nvPr/>
        </p:nvCxnSpPr>
        <p:spPr>
          <a:xfrm rot="10800000" flipH="1">
            <a:off x="3044825" y="1465212"/>
            <a:ext cx="2948100" cy="1555800"/>
          </a:xfrm>
          <a:prstGeom prst="bentConnector3">
            <a:avLst>
              <a:gd name="adj1" fmla="val 14864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346" name="Google Shape;346;p14"/>
          <p:cNvSpPr txBox="1"/>
          <p:nvPr/>
        </p:nvSpPr>
        <p:spPr>
          <a:xfrm>
            <a:off x="5992812" y="1263650"/>
            <a:ext cx="3241675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ВИДЫ МЕДИЦИНСКОЙ ПОМОЩИ</a:t>
            </a:r>
            <a:endParaRPr/>
          </a:p>
        </p:txBody>
      </p:sp>
      <p:sp>
        <p:nvSpPr>
          <p:cNvPr id="347" name="Google Shape;347;p14"/>
          <p:cNvSpPr txBox="1"/>
          <p:nvPr/>
        </p:nvSpPr>
        <p:spPr>
          <a:xfrm>
            <a:off x="5992812" y="1711325"/>
            <a:ext cx="3241675" cy="14351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1) первая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2) доврачебная медицинская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3) квалифицированная медицинская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4) специализированная медицинская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5) высокотехнологичная медицинская услуга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6) медико-социальная помощь</a:t>
            </a:r>
            <a:endParaRPr/>
          </a:p>
        </p:txBody>
      </p:sp>
      <p:sp>
        <p:nvSpPr>
          <p:cNvPr id="348" name="Google Shape;348;p14"/>
          <p:cNvSpPr txBox="1"/>
          <p:nvPr/>
        </p:nvSpPr>
        <p:spPr>
          <a:xfrm>
            <a:off x="5992812" y="3497262"/>
            <a:ext cx="3241675" cy="403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ФОРМЫ МЕДИЦИНСКОЙ ПОМОЩИ</a:t>
            </a:r>
            <a:endParaRPr/>
          </a:p>
        </p:txBody>
      </p:sp>
      <p:sp>
        <p:nvSpPr>
          <p:cNvPr id="349" name="Google Shape;349;p14"/>
          <p:cNvSpPr txBox="1"/>
          <p:nvPr/>
        </p:nvSpPr>
        <p:spPr>
          <a:xfrm>
            <a:off x="5992812" y="3944937"/>
            <a:ext cx="3241675" cy="2192337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1) амбулаторно-поликлиническая помощь: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первичной медико-санитарная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консультативно-диагностическая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2) стационарная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3) стационарозамещающая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4) скорой медицинская помощь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5) санитарная авиация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6) медицинской помощь при чрезвычайных ситуациях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7) традиционная медицина, народная медицина (целительство)</a:t>
            </a:r>
            <a:endParaRPr/>
          </a:p>
        </p:txBody>
      </p:sp>
      <p:cxnSp>
        <p:nvCxnSpPr>
          <p:cNvPr id="350" name="Google Shape;350;p14"/>
          <p:cNvCxnSpPr/>
          <p:nvPr/>
        </p:nvCxnSpPr>
        <p:spPr>
          <a:xfrm>
            <a:off x="3044825" y="3021012"/>
            <a:ext cx="2948100" cy="678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351" name="Google Shape;351;p14"/>
          <p:cNvSpPr/>
          <p:nvPr/>
        </p:nvSpPr>
        <p:spPr>
          <a:xfrm>
            <a:off x="9982200" y="1804987"/>
            <a:ext cx="1931987" cy="62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3501" y="0"/>
                </a:moveTo>
                <a:close/>
                <a:lnTo>
                  <a:pt x="23501" y="120000"/>
                </a:lnTo>
              </a:path>
              <a:path w="120000" h="120000" fill="none" extrusionOk="0">
                <a:moveTo>
                  <a:pt x="23501" y="-10181"/>
                </a:moveTo>
                <a:lnTo>
                  <a:pt x="-46000" y="135000"/>
                </a:lnTo>
              </a:path>
            </a:pathLst>
          </a:custGeom>
          <a:solidFill>
            <a:srgbClr val="FFF2CC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квалификации персонала</a:t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9982200" y="4254500"/>
            <a:ext cx="1931987" cy="62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3075" y="0"/>
                </a:moveTo>
                <a:close/>
                <a:lnTo>
                  <a:pt x="23075" y="120000"/>
                </a:lnTo>
              </a:path>
              <a:path w="120000" h="120000" fill="none" extrusionOk="0">
                <a:moveTo>
                  <a:pt x="23075" y="-10457"/>
                </a:moveTo>
                <a:lnTo>
                  <a:pt x="-46000" y="135000"/>
                </a:lnTo>
              </a:path>
            </a:pathLst>
          </a:custGeom>
          <a:solidFill>
            <a:srgbClr val="FFF2CC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Место оказания помощи и техническое оснащение</a:t>
            </a:r>
            <a:endParaRPr/>
          </a:p>
        </p:txBody>
      </p:sp>
      <p:pic>
        <p:nvPicPr>
          <p:cNvPr id="1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>
            <a:spLocks noGrp="1"/>
          </p:cNvSpPr>
          <p:nvPr>
            <p:ph type="title"/>
          </p:nvPr>
        </p:nvSpPr>
        <p:spPr>
          <a:xfrm>
            <a:off x="161925" y="247650"/>
            <a:ext cx="11942762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Взаимосвязь видов и форм медицинской помощи – </a:t>
            </a:r>
            <a:b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это расстановка персонала и ресурсов</a:t>
            </a:r>
            <a:endParaRPr/>
          </a:p>
        </p:txBody>
      </p:sp>
      <p:sp>
        <p:nvSpPr>
          <p:cNvPr id="358" name="Google Shape;358;p1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246062" y="1935162"/>
            <a:ext cx="1839912" cy="6477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Доврачебная помощь</a:t>
            </a:r>
            <a:endParaRPr/>
          </a:p>
        </p:txBody>
      </p:sp>
      <p:sp>
        <p:nvSpPr>
          <p:cNvPr id="360" name="Google Shape;360;p15"/>
          <p:cNvSpPr txBox="1"/>
          <p:nvPr/>
        </p:nvSpPr>
        <p:spPr>
          <a:xfrm>
            <a:off x="244475" y="2663825"/>
            <a:ext cx="1839912" cy="6477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Квалифицированная помощь</a:t>
            </a:r>
            <a:endParaRPr/>
          </a:p>
        </p:txBody>
      </p:sp>
      <p:sp>
        <p:nvSpPr>
          <p:cNvPr id="361" name="Google Shape;361;p15"/>
          <p:cNvSpPr txBox="1"/>
          <p:nvPr/>
        </p:nvSpPr>
        <p:spPr>
          <a:xfrm>
            <a:off x="244475" y="3390900"/>
            <a:ext cx="1839912" cy="6477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Специализированная</a:t>
            </a:r>
            <a:r>
              <a:rPr lang="en-US" sz="1400" b="1" i="0" u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1" i="0" u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помощь</a:t>
            </a:r>
            <a:endParaRPr dirty="0"/>
          </a:p>
        </p:txBody>
      </p:sp>
      <p:sp>
        <p:nvSpPr>
          <p:cNvPr id="362" name="Google Shape;362;p15"/>
          <p:cNvSpPr txBox="1"/>
          <p:nvPr/>
        </p:nvSpPr>
        <p:spPr>
          <a:xfrm>
            <a:off x="244475" y="4119562"/>
            <a:ext cx="1839912" cy="64611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ВТМУ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>
            <a:off x="244475" y="4846637"/>
            <a:ext cx="1839912" cy="6477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Медико-социальная помощь</a:t>
            </a:r>
            <a:endParaRPr/>
          </a:p>
        </p:txBody>
      </p:sp>
      <p:sp>
        <p:nvSpPr>
          <p:cNvPr id="364" name="Google Shape;364;p15"/>
          <p:cNvSpPr txBox="1"/>
          <p:nvPr/>
        </p:nvSpPr>
        <p:spPr>
          <a:xfrm>
            <a:off x="2157412" y="1212850"/>
            <a:ext cx="1300162" cy="6477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Скорая помощь/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сан.авиация</a:t>
            </a:r>
            <a:endParaRPr/>
          </a:p>
        </p:txBody>
      </p:sp>
      <p:sp>
        <p:nvSpPr>
          <p:cNvPr id="365" name="Google Shape;365;p15"/>
          <p:cNvSpPr txBox="1"/>
          <p:nvPr/>
        </p:nvSpPr>
        <p:spPr>
          <a:xfrm>
            <a:off x="3562350" y="1212850"/>
            <a:ext cx="1298575" cy="6477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ПМСП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4965700" y="1212850"/>
            <a:ext cx="1300162" cy="6477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КДП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6370637" y="1212850"/>
            <a:ext cx="1300162" cy="6477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СЗТ</a:t>
            </a:r>
            <a:endParaRPr/>
          </a:p>
        </p:txBody>
      </p:sp>
      <p:sp>
        <p:nvSpPr>
          <p:cNvPr id="368" name="Google Shape;368;p15"/>
          <p:cNvSpPr txBox="1"/>
          <p:nvPr/>
        </p:nvSpPr>
        <p:spPr>
          <a:xfrm>
            <a:off x="7775575" y="1212850"/>
            <a:ext cx="1300162" cy="6477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Стационарная помощь</a:t>
            </a:r>
            <a:endParaRPr/>
          </a:p>
        </p:txBody>
      </p:sp>
      <p:sp>
        <p:nvSpPr>
          <p:cNvPr id="369" name="Google Shape;369;p15"/>
          <p:cNvSpPr txBox="1"/>
          <p:nvPr/>
        </p:nvSpPr>
        <p:spPr>
          <a:xfrm>
            <a:off x="9180512" y="1212850"/>
            <a:ext cx="1300162" cy="64770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реабилитация</a:t>
            </a:r>
            <a:endParaRPr/>
          </a:p>
        </p:txBody>
      </p:sp>
      <p:sp>
        <p:nvSpPr>
          <p:cNvPr id="370" name="Google Shape;370;p15"/>
          <p:cNvSpPr txBox="1"/>
          <p:nvPr/>
        </p:nvSpPr>
        <p:spPr>
          <a:xfrm>
            <a:off x="10585450" y="1212850"/>
            <a:ext cx="1300162" cy="64770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Паллиативная помощь</a:t>
            </a:r>
            <a:endParaRPr/>
          </a:p>
        </p:txBody>
      </p:sp>
      <p:sp>
        <p:nvSpPr>
          <p:cNvPr id="371" name="Google Shape;371;p15"/>
          <p:cNvSpPr txBox="1"/>
          <p:nvPr/>
        </p:nvSpPr>
        <p:spPr>
          <a:xfrm>
            <a:off x="2157412" y="1935162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3562350" y="1935162"/>
            <a:ext cx="1298575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4965700" y="1935162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6370637" y="1935162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 txBox="1"/>
          <p:nvPr/>
        </p:nvSpPr>
        <p:spPr>
          <a:xfrm>
            <a:off x="7775575" y="1935162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9180512" y="1935162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 txBox="1"/>
          <p:nvPr/>
        </p:nvSpPr>
        <p:spPr>
          <a:xfrm>
            <a:off x="10585450" y="1935162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2157412" y="2663825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3562350" y="2663825"/>
            <a:ext cx="1298575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5"/>
          <p:cNvSpPr txBox="1"/>
          <p:nvPr/>
        </p:nvSpPr>
        <p:spPr>
          <a:xfrm>
            <a:off x="4965700" y="2663825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5"/>
          <p:cNvSpPr txBox="1"/>
          <p:nvPr/>
        </p:nvSpPr>
        <p:spPr>
          <a:xfrm>
            <a:off x="6370637" y="2663825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5"/>
          <p:cNvSpPr txBox="1"/>
          <p:nvPr/>
        </p:nvSpPr>
        <p:spPr>
          <a:xfrm>
            <a:off x="7775575" y="2663825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5"/>
          <p:cNvSpPr txBox="1"/>
          <p:nvPr/>
        </p:nvSpPr>
        <p:spPr>
          <a:xfrm>
            <a:off x="9180512" y="2663825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10585450" y="2663825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5"/>
          <p:cNvSpPr txBox="1"/>
          <p:nvPr/>
        </p:nvSpPr>
        <p:spPr>
          <a:xfrm>
            <a:off x="4965700" y="3390900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 txBox="1"/>
          <p:nvPr/>
        </p:nvSpPr>
        <p:spPr>
          <a:xfrm>
            <a:off x="6370637" y="3390900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7775575" y="3390900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4965700" y="4119562"/>
            <a:ext cx="1300162" cy="64611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6370637" y="4119562"/>
            <a:ext cx="1300162" cy="64611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5"/>
          <p:cNvSpPr txBox="1"/>
          <p:nvPr/>
        </p:nvSpPr>
        <p:spPr>
          <a:xfrm>
            <a:off x="7775575" y="4119562"/>
            <a:ext cx="1300162" cy="64611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 txBox="1"/>
          <p:nvPr/>
        </p:nvSpPr>
        <p:spPr>
          <a:xfrm>
            <a:off x="3562350" y="4846637"/>
            <a:ext cx="1298575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7775575" y="4846637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9180512" y="4846637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 txBox="1"/>
          <p:nvPr/>
        </p:nvSpPr>
        <p:spPr>
          <a:xfrm>
            <a:off x="10585450" y="4846637"/>
            <a:ext cx="1300162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2628900" y="20891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4033837" y="20891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5438775" y="20891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6843712" y="20891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5"/>
          <p:cNvSpPr/>
          <p:nvPr/>
        </p:nvSpPr>
        <p:spPr>
          <a:xfrm>
            <a:off x="8248650" y="20891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9653587" y="20859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5"/>
          <p:cNvSpPr/>
          <p:nvPr/>
        </p:nvSpPr>
        <p:spPr>
          <a:xfrm>
            <a:off x="10999787" y="20859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2655887" y="281622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4033837" y="281622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5438775" y="3544887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8243887" y="3544887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5"/>
          <p:cNvSpPr/>
          <p:nvPr/>
        </p:nvSpPr>
        <p:spPr>
          <a:xfrm>
            <a:off x="6843712" y="3535362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5"/>
          <p:cNvSpPr/>
          <p:nvPr/>
        </p:nvSpPr>
        <p:spPr>
          <a:xfrm>
            <a:off x="5438775" y="4271962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5"/>
          <p:cNvSpPr/>
          <p:nvPr/>
        </p:nvSpPr>
        <p:spPr>
          <a:xfrm>
            <a:off x="6854825" y="4271962"/>
            <a:ext cx="357187" cy="341312"/>
          </a:xfrm>
          <a:custGeom>
            <a:avLst/>
            <a:gdLst/>
            <a:ahLst/>
            <a:cxnLst/>
            <a:rect l="l" t="t" r="r" b="b"/>
            <a:pathLst>
              <a:path w="357188" h="341312" extrusionOk="0">
                <a:moveTo>
                  <a:pt x="0" y="130369"/>
                </a:moveTo>
                <a:lnTo>
                  <a:pt x="136434" y="130370"/>
                </a:lnTo>
                <a:lnTo>
                  <a:pt x="178594" y="0"/>
                </a:lnTo>
                <a:lnTo>
                  <a:pt x="220754" y="130370"/>
                </a:lnTo>
                <a:lnTo>
                  <a:pt x="357188" y="130369"/>
                </a:lnTo>
                <a:lnTo>
                  <a:pt x="246810" y="210942"/>
                </a:lnTo>
                <a:lnTo>
                  <a:pt x="288971" y="341311"/>
                </a:lnTo>
                <a:lnTo>
                  <a:pt x="178594" y="260737"/>
                </a:lnTo>
                <a:lnTo>
                  <a:pt x="68217" y="341311"/>
                </a:lnTo>
                <a:lnTo>
                  <a:pt x="11037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5"/>
          <p:cNvSpPr/>
          <p:nvPr/>
        </p:nvSpPr>
        <p:spPr>
          <a:xfrm>
            <a:off x="8243887" y="4271962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8243887" y="281622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6854825" y="2817812"/>
            <a:ext cx="357187" cy="341312"/>
          </a:xfrm>
          <a:custGeom>
            <a:avLst/>
            <a:gdLst/>
            <a:ahLst/>
            <a:cxnLst/>
            <a:rect l="l" t="t" r="r" b="b"/>
            <a:pathLst>
              <a:path w="357188" h="341312" extrusionOk="0">
                <a:moveTo>
                  <a:pt x="0" y="130369"/>
                </a:moveTo>
                <a:lnTo>
                  <a:pt x="136434" y="130370"/>
                </a:lnTo>
                <a:lnTo>
                  <a:pt x="178594" y="0"/>
                </a:lnTo>
                <a:lnTo>
                  <a:pt x="220754" y="130370"/>
                </a:lnTo>
                <a:lnTo>
                  <a:pt x="357188" y="130369"/>
                </a:lnTo>
                <a:lnTo>
                  <a:pt x="246810" y="210942"/>
                </a:lnTo>
                <a:lnTo>
                  <a:pt x="288971" y="341311"/>
                </a:lnTo>
                <a:lnTo>
                  <a:pt x="178594" y="260737"/>
                </a:lnTo>
                <a:lnTo>
                  <a:pt x="68217" y="341311"/>
                </a:lnTo>
                <a:lnTo>
                  <a:pt x="11037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5438775" y="28225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5"/>
          <p:cNvSpPr/>
          <p:nvPr/>
        </p:nvSpPr>
        <p:spPr>
          <a:xfrm>
            <a:off x="4033837" y="4992687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9637712" y="2813050"/>
            <a:ext cx="357187" cy="341312"/>
          </a:xfrm>
          <a:custGeom>
            <a:avLst/>
            <a:gdLst/>
            <a:ahLst/>
            <a:cxnLst/>
            <a:rect l="l" t="t" r="r" b="b"/>
            <a:pathLst>
              <a:path w="357187" h="341313" extrusionOk="0">
                <a:moveTo>
                  <a:pt x="0" y="130370"/>
                </a:moveTo>
                <a:lnTo>
                  <a:pt x="136434" y="130371"/>
                </a:lnTo>
                <a:lnTo>
                  <a:pt x="178594" y="0"/>
                </a:lnTo>
                <a:lnTo>
                  <a:pt x="220753" y="130371"/>
                </a:lnTo>
                <a:lnTo>
                  <a:pt x="357187" y="130370"/>
                </a:lnTo>
                <a:lnTo>
                  <a:pt x="246809" y="210942"/>
                </a:lnTo>
                <a:lnTo>
                  <a:pt x="288970" y="341312"/>
                </a:lnTo>
                <a:lnTo>
                  <a:pt x="178594" y="260738"/>
                </a:lnTo>
                <a:lnTo>
                  <a:pt x="68217" y="341312"/>
                </a:lnTo>
                <a:lnTo>
                  <a:pt x="11037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10985500" y="281305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9631362" y="499110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10977562" y="4991100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5"/>
          <p:cNvSpPr/>
          <p:nvPr/>
        </p:nvSpPr>
        <p:spPr>
          <a:xfrm>
            <a:off x="2506662" y="60991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>
            <a:off x="558800" y="60991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/>
          <p:nvPr/>
        </p:nvSpPr>
        <p:spPr>
          <a:xfrm>
            <a:off x="5256212" y="6099175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3" extrusionOk="0">
                <a:moveTo>
                  <a:pt x="0" y="130370"/>
                </a:moveTo>
                <a:lnTo>
                  <a:pt x="135828" y="130371"/>
                </a:lnTo>
                <a:lnTo>
                  <a:pt x="177800" y="0"/>
                </a:lnTo>
                <a:lnTo>
                  <a:pt x="219772" y="130371"/>
                </a:lnTo>
                <a:lnTo>
                  <a:pt x="355600" y="130370"/>
                </a:lnTo>
                <a:lnTo>
                  <a:pt x="245712" y="210942"/>
                </a:lnTo>
                <a:lnTo>
                  <a:pt x="287686" y="341312"/>
                </a:lnTo>
                <a:lnTo>
                  <a:pt x="177800" y="260738"/>
                </a:lnTo>
                <a:lnTo>
                  <a:pt x="67914" y="341312"/>
                </a:lnTo>
                <a:lnTo>
                  <a:pt x="109888" y="210942"/>
                </a:lnTo>
                <a:lnTo>
                  <a:pt x="0" y="13037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 txBox="1"/>
          <p:nvPr/>
        </p:nvSpPr>
        <p:spPr>
          <a:xfrm>
            <a:off x="981075" y="6164262"/>
            <a:ext cx="530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Врач </a:t>
            </a:r>
            <a:endParaRPr/>
          </a:p>
        </p:txBody>
      </p:sp>
      <p:sp>
        <p:nvSpPr>
          <p:cNvPr id="422" name="Google Shape;422;p15"/>
          <p:cNvSpPr txBox="1"/>
          <p:nvPr/>
        </p:nvSpPr>
        <p:spPr>
          <a:xfrm>
            <a:off x="2930525" y="6164262"/>
            <a:ext cx="2076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Средний медицинский работник</a:t>
            </a:r>
            <a:endParaRPr/>
          </a:p>
        </p:txBody>
      </p:sp>
      <p:sp>
        <p:nvSpPr>
          <p:cNvPr id="423" name="Google Shape;423;p15"/>
          <p:cNvSpPr txBox="1"/>
          <p:nvPr/>
        </p:nvSpPr>
        <p:spPr>
          <a:xfrm>
            <a:off x="5684837" y="6137275"/>
            <a:ext cx="21002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Narrow"/>
              <a:buNone/>
            </a:pPr>
            <a:r>
              <a:rPr lang="en-US" sz="1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Социальный работник/психолог </a:t>
            </a:r>
            <a:endParaRPr/>
          </a:p>
        </p:txBody>
      </p:sp>
      <p:sp>
        <p:nvSpPr>
          <p:cNvPr id="424" name="Google Shape;424;p15"/>
          <p:cNvSpPr/>
          <p:nvPr/>
        </p:nvSpPr>
        <p:spPr>
          <a:xfrm>
            <a:off x="8243887" y="5000625"/>
            <a:ext cx="355600" cy="339725"/>
          </a:xfrm>
          <a:custGeom>
            <a:avLst/>
            <a:gdLst/>
            <a:ahLst/>
            <a:cxnLst/>
            <a:rect l="l" t="t" r="r" b="b"/>
            <a:pathLst>
              <a:path w="355600" h="339725" extrusionOk="0">
                <a:moveTo>
                  <a:pt x="0" y="129763"/>
                </a:moveTo>
                <a:lnTo>
                  <a:pt x="135828" y="129764"/>
                </a:lnTo>
                <a:lnTo>
                  <a:pt x="177800" y="0"/>
                </a:lnTo>
                <a:lnTo>
                  <a:pt x="219772" y="129764"/>
                </a:lnTo>
                <a:lnTo>
                  <a:pt x="355600" y="129763"/>
                </a:lnTo>
                <a:lnTo>
                  <a:pt x="245712" y="209961"/>
                </a:lnTo>
                <a:lnTo>
                  <a:pt x="287686" y="339724"/>
                </a:lnTo>
                <a:lnTo>
                  <a:pt x="177800" y="259525"/>
                </a:lnTo>
                <a:lnTo>
                  <a:pt x="67914" y="339724"/>
                </a:lnTo>
                <a:lnTo>
                  <a:pt x="109888" y="209961"/>
                </a:lnTo>
                <a:lnTo>
                  <a:pt x="0" y="129763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4965700" y="4846637"/>
            <a:ext cx="1300162" cy="64611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5"/>
          <p:cNvSpPr/>
          <p:nvPr/>
        </p:nvSpPr>
        <p:spPr>
          <a:xfrm>
            <a:off x="5438775" y="4992687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5"/>
          <p:cNvSpPr txBox="1"/>
          <p:nvPr/>
        </p:nvSpPr>
        <p:spPr>
          <a:xfrm>
            <a:off x="6361112" y="4846637"/>
            <a:ext cx="1300162" cy="64611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5"/>
          <p:cNvSpPr/>
          <p:nvPr/>
        </p:nvSpPr>
        <p:spPr>
          <a:xfrm>
            <a:off x="6834187" y="4992687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5"/>
          <p:cNvSpPr txBox="1"/>
          <p:nvPr/>
        </p:nvSpPr>
        <p:spPr>
          <a:xfrm>
            <a:off x="9180512" y="3390888"/>
            <a:ext cx="1300200" cy="6477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5"/>
          <p:cNvSpPr/>
          <p:nvPr/>
        </p:nvSpPr>
        <p:spPr>
          <a:xfrm>
            <a:off x="9637712" y="3540113"/>
            <a:ext cx="357187" cy="341313"/>
          </a:xfrm>
          <a:custGeom>
            <a:avLst/>
            <a:gdLst/>
            <a:ahLst/>
            <a:cxnLst/>
            <a:rect l="l" t="t" r="r" b="b"/>
            <a:pathLst>
              <a:path w="357187" h="341313" extrusionOk="0">
                <a:moveTo>
                  <a:pt x="0" y="130370"/>
                </a:moveTo>
                <a:lnTo>
                  <a:pt x="136434" y="130371"/>
                </a:lnTo>
                <a:lnTo>
                  <a:pt x="178594" y="0"/>
                </a:lnTo>
                <a:lnTo>
                  <a:pt x="220753" y="130371"/>
                </a:lnTo>
                <a:lnTo>
                  <a:pt x="357187" y="130370"/>
                </a:lnTo>
                <a:lnTo>
                  <a:pt x="246809" y="210942"/>
                </a:lnTo>
                <a:lnTo>
                  <a:pt x="288970" y="341312"/>
                </a:lnTo>
                <a:lnTo>
                  <a:pt x="178594" y="260738"/>
                </a:lnTo>
                <a:lnTo>
                  <a:pt x="68217" y="341312"/>
                </a:lnTo>
                <a:lnTo>
                  <a:pt x="110378" y="210942"/>
                </a:lnTo>
                <a:lnTo>
                  <a:pt x="0" y="130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97" y="174624"/>
            <a:ext cx="1294601" cy="288803"/>
          </a:xfrm>
          <a:prstGeom prst="rect">
            <a:avLst/>
          </a:prstGeom>
        </p:spPr>
      </p:pic>
      <p:sp>
        <p:nvSpPr>
          <p:cNvPr id="77" name="Google Shape;385;p15"/>
          <p:cNvSpPr txBox="1"/>
          <p:nvPr/>
        </p:nvSpPr>
        <p:spPr>
          <a:xfrm>
            <a:off x="2157412" y="3402012"/>
            <a:ext cx="1300162" cy="6477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404;p15"/>
          <p:cNvSpPr/>
          <p:nvPr/>
        </p:nvSpPr>
        <p:spPr>
          <a:xfrm>
            <a:off x="2644775" y="3543299"/>
            <a:ext cx="355600" cy="341312"/>
          </a:xfrm>
          <a:custGeom>
            <a:avLst/>
            <a:gdLst/>
            <a:ahLst/>
            <a:cxnLst/>
            <a:rect l="l" t="t" r="r" b="b"/>
            <a:pathLst>
              <a:path w="355600" h="341312" extrusionOk="0">
                <a:moveTo>
                  <a:pt x="0" y="130369"/>
                </a:moveTo>
                <a:lnTo>
                  <a:pt x="135828" y="130370"/>
                </a:lnTo>
                <a:lnTo>
                  <a:pt x="177800" y="0"/>
                </a:lnTo>
                <a:lnTo>
                  <a:pt x="219772" y="130370"/>
                </a:lnTo>
                <a:lnTo>
                  <a:pt x="355600" y="130369"/>
                </a:lnTo>
                <a:lnTo>
                  <a:pt x="245712" y="210942"/>
                </a:lnTo>
                <a:lnTo>
                  <a:pt x="287686" y="341311"/>
                </a:lnTo>
                <a:lnTo>
                  <a:pt x="177800" y="260737"/>
                </a:lnTo>
                <a:lnTo>
                  <a:pt x="67914" y="341311"/>
                </a:lnTo>
                <a:lnTo>
                  <a:pt x="109888" y="210942"/>
                </a:lnTo>
                <a:lnTo>
                  <a:pt x="0" y="1303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4999</Words>
  <Application>Microsoft Office PowerPoint</Application>
  <PresentationFormat>Widescreen</PresentationFormat>
  <Paragraphs>962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Организация медицинской помощи в условиях ОСМС</vt:lpstr>
      <vt:lpstr>PowerPoint Presentation</vt:lpstr>
      <vt:lpstr>Вызовы, стоящие перед системой здравоохранения</vt:lpstr>
      <vt:lpstr>Три измерения сбалансированной модели здравоохранения</vt:lpstr>
      <vt:lpstr>Глобальные вызовы в сфере здравоохранения</vt:lpstr>
      <vt:lpstr>Как устроена система здравоохранения?</vt:lpstr>
      <vt:lpstr>Как устроена система здравоохранения? </vt:lpstr>
      <vt:lpstr>Как это все взаимосвязано?</vt:lpstr>
      <vt:lpstr>Взаимосвязь видов и форм медицинской помощи –  это расстановка персонала и ресурсов</vt:lpstr>
      <vt:lpstr>В течение жизни человек постоянно контактирует с системой здравоохранения</vt:lpstr>
      <vt:lpstr>В течение жизни человек постоянно контактирует с системой здравоохранения</vt:lpstr>
      <vt:lpstr>Кто может войти в систему? (ГОБМП и ОСМС)</vt:lpstr>
      <vt:lpstr>Доступ различных категорий пациентов к ГОБМП (1)</vt:lpstr>
      <vt:lpstr>Доступ различных категорий пациентов к ГОБМП (2)</vt:lpstr>
      <vt:lpstr>Плата за вход в систему ОСМС.  Граждане Казахстана, льготные категории</vt:lpstr>
      <vt:lpstr>Плата за вход в систему ОСМС. Граждане Казахстана, прочие лица</vt:lpstr>
      <vt:lpstr>PowerPoint Presentation</vt:lpstr>
      <vt:lpstr>Что происходит, если прерывается уплата отчислений и взносов на ОСМС?</vt:lpstr>
      <vt:lpstr>Какую помощь могут получить люди за уплаченные деньги? (ГОБМП и ОСМС)</vt:lpstr>
      <vt:lpstr>Где граница между ГОБМП и ОСМС? </vt:lpstr>
      <vt:lpstr>Как понять, какие услуги входят в ГОБМП и ОСМС?</vt:lpstr>
      <vt:lpstr>Исходная ситуация</vt:lpstr>
      <vt:lpstr>Как меняется организация медицинской помощи? (ГОБМП и ОСМС)</vt:lpstr>
      <vt:lpstr>Санитарная авиация. Что это такое?</vt:lpstr>
      <vt:lpstr>Скорая медицинская помощь. Что изменилось в 2018 году?</vt:lpstr>
      <vt:lpstr>PowerPoint Presentation</vt:lpstr>
      <vt:lpstr>Первичная медико-санитарная помощь. Что было?</vt:lpstr>
      <vt:lpstr>Первичная медико-санитарная помощь. Новшества. Границы ПМСП</vt:lpstr>
      <vt:lpstr>КДП. Основные принципы распределения потока пациентов</vt:lpstr>
      <vt:lpstr>Консультативно-диагностическая помощь.  Как распределены услуги КДП между ГОБМП и ОСМС? (1)</vt:lpstr>
      <vt:lpstr>КДП. Распределение профилактических осмотров (скринингов) </vt:lpstr>
      <vt:lpstr>Стационарозамещающая помощь. Новшества</vt:lpstr>
      <vt:lpstr>Стационарозамещающая помощь. Новшества. Границы</vt:lpstr>
      <vt:lpstr>Стационарная помощь. Плановая госпитализация. Новшества. </vt:lpstr>
      <vt:lpstr>Восстановительное лечение и медицинская реабилитация. Новшества. Границы </vt:lpstr>
      <vt:lpstr>Восстановительное лечение и медицинская реабилитация.  Что (делается)? Где (делается)? Когда (делается)?</vt:lpstr>
      <vt:lpstr>PowerPoint Presentation</vt:lpstr>
      <vt:lpstr>Благодарим за внимание!</vt:lpstr>
      <vt:lpstr>Справочные материалы</vt:lpstr>
      <vt:lpstr>Функции и цели систем здравоохранения</vt:lpstr>
      <vt:lpstr>1. Сбор средств</vt:lpstr>
      <vt:lpstr>2. Перераспределение рисков</vt:lpstr>
      <vt:lpstr>3. Закуп услуг / Методы оплаты</vt:lpstr>
      <vt:lpstr>PowerPoint Presentation</vt:lpstr>
      <vt:lpstr>Социальный налог и расходы на социальную сферу 1999-2016 гг.</vt:lpstr>
      <vt:lpstr>Добровольное медицинское страхование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медицинской помощи в условиях ОСМС</dc:title>
  <dc:creator>Serik Tanirbergenov</dc:creator>
  <cp:lastModifiedBy>Meruert Kaken</cp:lastModifiedBy>
  <cp:revision>15</cp:revision>
  <dcterms:created xsi:type="dcterms:W3CDTF">2019-08-22T09:16:15Z</dcterms:created>
  <dcterms:modified xsi:type="dcterms:W3CDTF">2019-11-11T14:50:25Z</dcterms:modified>
</cp:coreProperties>
</file>